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4"/>
  </p:notesMasterIdLst>
  <p:sldIdLst>
    <p:sldId id="280" r:id="rId2"/>
    <p:sldId id="282" r:id="rId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/>
    <p:restoredTop sz="94674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55DD-3BF8-7F46-AE93-86C7B423D819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8553-1379-C74A-9A83-F69707A553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0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oleculeTracer.png">
            <a:extLst>
              <a:ext uri="{FF2B5EF4-FFF2-40B4-BE49-F238E27FC236}">
                <a16:creationId xmlns="" xmlns:a16="http://schemas.microsoft.com/office/drawing/2014/main" id="{FD08599C-008E-FB4A-8357-0C3C850C3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3C9DC8-646F-B641-A3F2-6D432BD7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13594A-360D-E241-A486-3289E48FB800}" type="datetimeFigureOut">
              <a:rPr lang="en-US" altLang="ru-RU"/>
              <a:pPr/>
              <a:t>2/15/2021</a:t>
            </a:fld>
            <a:endParaRPr lang="en-US" altLang="ru-RU" sz="200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A1838CC-AD04-B841-800D-724A26B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hangingPunct="1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0A013CC-FA0E-F845-BB35-F49E5F75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F9C62-58DF-444B-8312-7A78BCF8F0D0}" type="slidenum">
              <a:rPr lang="en-US" altLang="ru-RU"/>
              <a:pPr/>
              <a:t>‹#›</a:t>
            </a:fld>
            <a:endParaRPr lang="en-US" alt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40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E6AAEAB-04A6-9F45-B43D-329C86EE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8E75E40-AF84-0141-9C88-1E341A7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4B54285-801C-0945-8422-E9DC44C1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C1F2B-96F0-6F42-B3D8-28D1D3CCB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39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CD1769-308A-2646-B93E-B369FC5A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1815D-638E-D34B-8840-1191A1AD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D85364-2833-2746-BB0D-0420044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19B2-D3D6-EF43-AD35-4D55E17FEA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906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45646A-4769-204E-82A4-00D74ED9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3050D4-41E4-1F4A-9EBB-E946EA01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8D2727-D6A7-FF48-895A-01C8A4EF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C45A-6511-9849-8A96-D94FE129E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06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26EDD4-8E1F-7946-805C-03183410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F34C1-0BA9-AD4F-8077-BD660B66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9B6B46-036D-1046-B7C1-C9FDCC02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B255-5041-8F4B-B86C-DE16F8A38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4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rtlCol="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BA562-AA5F-1944-85AA-3A8DAD06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BB5A12-F894-0446-9713-14C5C196BD99}" type="datetimeFigureOut">
              <a:rPr lang="en-US" altLang="ru-RU"/>
              <a:pPr/>
              <a:t>2/15/2021</a:t>
            </a:fld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6AA0E8-C960-DE47-B9A3-74365CF3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E748A-01B4-5147-AC6C-B451B918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7AB0A1-B062-4542-99EE-1A5A4CA64E2E}" type="slidenum">
              <a:rPr lang="en-US" altLang="ru-RU"/>
              <a:pPr/>
              <a:t>‹#›</a:t>
            </a:fld>
            <a:endParaRPr lang="en-US" altLang="ru-RU" sz="2400"/>
          </a:p>
        </p:txBody>
      </p:sp>
    </p:spTree>
    <p:extLst>
      <p:ext uri="{BB962C8B-B14F-4D97-AF65-F5344CB8AC3E}">
        <p14:creationId xmlns="" xmlns:p14="http://schemas.microsoft.com/office/powerpoint/2010/main" val="24738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E727013-5CC8-9445-A8C3-55BD01C2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1809E3E-8018-8942-B0B4-1D0A5C6E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140BA2-FA5F-7340-B3D5-ABA2DCB3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10E4-E243-2B4B-9278-A6AD65F0D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01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5F5129B-9F42-0543-921C-5A240083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97BA6BD8-3C04-C342-8B73-615891CF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52F9F9F-A2A2-994B-8CD6-E36B743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0519-B4ED-1843-AE3B-5E5CFF5E4F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090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2E88A7C-E292-1242-A115-C1588081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17A5E2EA-B835-E94B-B794-DDAE74D0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6B8A86A-689A-3E4A-8B63-E6F9FC84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B845-A8C3-8448-B593-39B48324C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672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B34DACA-5985-5148-B0AA-BB0DDCEB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DB39D23-243E-3244-888E-8DC08BC8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4B43127-04DF-E94B-89E2-FE21233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19B2-8E64-2048-9AD4-DCF0418DD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01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ABC470-4389-9340-9BC1-318E9064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8CBCA-140F-0841-98DE-E94BE2F7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13FCB-BA4D-484C-AB57-4CF799CE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D2A6-FF8E-8F47-AD15-0BB30E21FE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4014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rtlCol="0"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9273364-43C0-C742-B980-380F8783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B0430DB-3F09-9745-BEEA-31FF0579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FB51583-14FF-7E49-845D-3B573014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D7D6-F2B7-7449-AE47-8D0BB233C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747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>
            <a:extLst>
              <a:ext uri="{FF2B5EF4-FFF2-40B4-BE49-F238E27FC236}">
                <a16:creationId xmlns="" xmlns:a16="http://schemas.microsoft.com/office/drawing/2014/main" id="{1BB191CD-BC5E-C248-BC91-846FDE9D6F8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4E63F4-8004-0A49-843B-19FE88E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AEBC71-A430-7C49-BA7D-439ED9EE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B9F5D8-BDF3-5944-9CAA-7048F2D1D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1789ED-2300-164C-A3A4-E0B8C4A1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5DDA7-FBE2-CD42-956B-9C294C5B3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defRPr>
            </a:lvl1pPr>
          </a:lstStyle>
          <a:p>
            <a:fld id="{CFD92A7D-EDF3-B248-854F-D6D83FE89E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6" r:id="rId1"/>
    <p:sldLayoutId id="2147484287" r:id="rId2"/>
    <p:sldLayoutId id="2147484297" r:id="rId3"/>
    <p:sldLayoutId id="2147484288" r:id="rId4"/>
    <p:sldLayoutId id="2147484289" r:id="rId5"/>
    <p:sldLayoutId id="2147484290" r:id="rId6"/>
    <p:sldLayoutId id="2147484291" r:id="rId7"/>
    <p:sldLayoutId id="2147484298" r:id="rId8"/>
    <p:sldLayoutId id="2147484292" r:id="rId9"/>
    <p:sldLayoutId id="2147484293" r:id="rId10"/>
    <p:sldLayoutId id="2147484294" r:id="rId11"/>
    <p:sldLayoutId id="21474842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9pPr>
    </p:titleStyle>
    <p:bodyStyle>
      <a:lvl1pPr marL="403225" indent="-403225" algn="l" rtl="0" fontAlgn="base">
        <a:spcBef>
          <a:spcPts val="2000"/>
        </a:spcBef>
        <a:spcAft>
          <a:spcPct val="0"/>
        </a:spcAft>
        <a:buBlip>
          <a:blip r:embed="rId16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1pPr>
      <a:lvl2pPr marL="806450" indent="-403225" algn="l" rtl="0" fontAlgn="base">
        <a:spcBef>
          <a:spcPts val="600"/>
        </a:spcBef>
        <a:spcAft>
          <a:spcPct val="0"/>
        </a:spcAft>
        <a:buBlip>
          <a:blip r:embed="rId16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2pPr>
      <a:lvl3pPr marL="11430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3pPr>
      <a:lvl4pPr marL="14922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4pPr>
      <a:lvl5pPr marL="1828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3"/>
            <a:ext cx="8229600" cy="54655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28600" y="878783"/>
            <a:ext cx="6862313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rgbClr val="FFC000"/>
                </a:solidFill>
                <a:effectLst/>
              </a:rPr>
              <a:t>Примеры</a:t>
            </a:r>
            <a:r>
              <a:rPr lang="ru-RU" sz="1800" dirty="0">
                <a:solidFill>
                  <a:srgbClr val="FFC000"/>
                </a:solidFill>
                <a:effectLst/>
              </a:rPr>
              <a:t> </a:t>
            </a:r>
            <a:r>
              <a:rPr lang="ru-RU" sz="2000" dirty="0">
                <a:solidFill>
                  <a:srgbClr val="FFC000"/>
                </a:solidFill>
                <a:effectLst/>
              </a:rPr>
              <a:t>заданий</a:t>
            </a:r>
            <a:r>
              <a:rPr lang="ru-RU" sz="1800" dirty="0">
                <a:solidFill>
                  <a:srgbClr val="FFC000"/>
                </a:solidFill>
                <a:effectLst/>
              </a:rPr>
              <a:t> 2 тура прошлого учебного года – 4 класс</a:t>
            </a:r>
          </a:p>
          <a:p>
            <a:pPr marL="403225" lvl="1" indent="0" algn="just">
              <a:buNone/>
            </a:pPr>
            <a:endParaRPr lang="ru-RU" sz="1800" b="0" dirty="0">
              <a:effectLst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41E504C5-D7AA-1347-BCFD-87F8BED35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2783411"/>
              </p:ext>
            </p:extLst>
          </p:nvPr>
        </p:nvGraphicFramePr>
        <p:xfrm>
          <a:off x="152400" y="1483185"/>
          <a:ext cx="8839200" cy="5095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332">
                  <a:extLst>
                    <a:ext uri="{9D8B030D-6E8A-4147-A177-3AD203B41FA5}">
                      <a16:colId xmlns="" xmlns:a16="http://schemas.microsoft.com/office/drawing/2014/main" val="1047062451"/>
                    </a:ext>
                  </a:extLst>
                </a:gridCol>
                <a:gridCol w="5018868">
                  <a:extLst>
                    <a:ext uri="{9D8B030D-6E8A-4147-A177-3AD203B41FA5}">
                      <a16:colId xmlns="" xmlns:a16="http://schemas.microsoft.com/office/drawing/2014/main" val="4280510893"/>
                    </a:ext>
                  </a:extLst>
                </a:gridCol>
              </a:tblGrid>
              <a:tr h="166602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6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Площадь квадратной арки, в которой стоит Иван Иванович, четыре квадратных метра. Длина одной стороны этой арки равна росту Иван Ивановича в шляпе. Шляпа увеличивает рост Иван Ивановича на 16 см. Узнайте рост Иван Ивановича.   </a:t>
                      </a:r>
                    </a:p>
                  </a:txBody>
                  <a:tcPr marL="37168" marR="3716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площадь арки 2*2=4кв.м след. сторона равна 2м;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2м=200см,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200-16=184см.                                                    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Ответ: 184 см.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i="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918380"/>
                  </a:ext>
                </a:extLst>
              </a:tr>
              <a:tr h="209307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</a:t>
                      </a:r>
                      <a:r>
                        <a:rPr lang="ru-RU" sz="16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поврежденной книги выпала часть сшитых вместе листов. Номер первой выпавшей страницы – 143. Номер последней записан теми же цифрами, но в ином порядке. Сколько страниц выпало из книги?   </a:t>
                      </a:r>
                    </a:p>
                  </a:txBody>
                  <a:tcPr marL="37168" marR="3716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1)первая выпавшая стр. имеет нечетный номер следовательно номер последней выпавшей стр. четен и равен 314 (т.к. 314 единственное четное число большее 143 и составленное из тех же цифр).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в книге осталось 142 стр., предшествующие выпавшим. Поэтому число выпавших стр. равно 314-142=172 стр.                                  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Ответ: 172 стр.</a:t>
                      </a:r>
                      <a:endParaRPr lang="ru-RU" sz="1600" b="1" i="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4795402"/>
                  </a:ext>
                </a:extLst>
              </a:tr>
            </a:tbl>
          </a:graphicData>
        </a:graphic>
      </p:graphicFrame>
      <p:pic>
        <p:nvPicPr>
          <p:cNvPr id="6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ACC5D689-074C-9D41-AC09-76953B1F7D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22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3"/>
            <a:ext cx="8229600" cy="54114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28600" y="655084"/>
            <a:ext cx="7620000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rgbClr val="FFC000"/>
                </a:solidFill>
                <a:effectLst/>
              </a:rPr>
              <a:t>Примеры заданий 2 тура прошлого учебного года – 4 класс</a:t>
            </a:r>
          </a:p>
          <a:p>
            <a:pPr marL="403225" lvl="1" indent="0" algn="just">
              <a:buNone/>
            </a:pPr>
            <a:endParaRPr lang="ru-RU" sz="2000" b="0" dirty="0">
              <a:effectLst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41E504C5-D7AA-1347-BCFD-87F8BED35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9323958"/>
              </p:ext>
            </p:extLst>
          </p:nvPr>
        </p:nvGraphicFramePr>
        <p:xfrm>
          <a:off x="152400" y="1041503"/>
          <a:ext cx="8839200" cy="5735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="" xmlns:a16="http://schemas.microsoft.com/office/drawing/2014/main" val="1047062451"/>
                    </a:ext>
                  </a:extLst>
                </a:gridCol>
                <a:gridCol w="4876800">
                  <a:extLst>
                    <a:ext uri="{9D8B030D-6E8A-4147-A177-3AD203B41FA5}">
                      <a16:colId xmlns="" xmlns:a16="http://schemas.microsoft.com/office/drawing/2014/main" val="4280510893"/>
                    </a:ext>
                  </a:extLst>
                </a:gridCol>
              </a:tblGrid>
              <a:tr h="244749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  </a:t>
                      </a:r>
                      <a:r>
                        <a:rPr lang="ru-RU" sz="1600" b="0" i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Ваня и Петя спорили о своих марках. Ваня говорит Петру: «Отдай ты мне одну марку, тогда у меня будет ровно вдвое больше марок, чем у тебя». А Петя ему отвечает: «Лучше ты мне отдай одну марку, тогда у нас марок будет поровну». Сколько же марок было у каждого?</a:t>
                      </a:r>
                      <a:endParaRPr lang="ru-RU" sz="1600" b="0" i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Если Ваня отдаст Пете одну марку, то марок у них будет поровну, значит, у Вани на самом деле на 2 марки больше, чем у Пети.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Если Петя отдаст одну марку Ване, то у Вани станет на 4 марки больше, чем у Пети. Тогда по условию у Вани будет марок вдвое больше чем у Пети. Следовательно, у Пети останется 4 марки, а значит было у него 5 марок. У Вани стало 8 марок, а значит было у Вани 7 марок. </a:t>
                      </a: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 Ответ:  5 марок, 7 марок.</a:t>
                      </a:r>
                      <a:endParaRPr lang="ru-RU" sz="1600" b="1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50774666"/>
                  </a:ext>
                </a:extLst>
              </a:tr>
              <a:tr h="27594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  </a:t>
                      </a:r>
                      <a:r>
                        <a:rPr lang="ru-RU" sz="1600" b="0" i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 деревне, где каждый житель или всегда говорит правду, или всегда обманывает, жили три брата – старший, средний и младший. Они получили в наследство кота, осла и мельницу. После этого каждый из братьев сделал два заявления: «Мельницу получил тот, кто старше меня»  и «Тот, кто получил кота, младше меня». Кому какая часть наследства досталась, если известно, что каждый что-то получил? Ответ объясните.     </a:t>
                      </a:r>
                      <a:endParaRPr lang="ru-RU" sz="1600" b="0" i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Решение: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Первое (а значит и второе) утверждение старшего брата ложно. Значит, он получил кота.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Второе (а значит, и первое) утверждение младшего брата ложно. Значит, он получил мельницу.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Ответ: старший – кота, средний- осла, младший – мельницу.</a:t>
                      </a:r>
                      <a:r>
                        <a:rPr lang="ru-RU" sz="16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68" marR="3716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5118146"/>
                  </a:ext>
                </a:extLst>
              </a:tr>
            </a:tbl>
          </a:graphicData>
        </a:graphic>
      </p:graphicFrame>
      <p:pic>
        <p:nvPicPr>
          <p:cNvPr id="6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0C0AF9F6-2183-5F4C-BACE-6F8F3984FB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0418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бита">
  <a:themeElements>
    <a:clrScheme name="Орбита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Орбита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Орбита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Орбита.thmx</Template>
  <TotalTime>1564</TotalTime>
  <Words>469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Орбита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Екатерина</cp:lastModifiedBy>
  <cp:revision>249</cp:revision>
  <cp:lastPrinted>1601-01-01T00:00:00Z</cp:lastPrinted>
  <dcterms:created xsi:type="dcterms:W3CDTF">2014-02-08T05:55:26Z</dcterms:created>
  <dcterms:modified xsi:type="dcterms:W3CDTF">2021-02-15T15:18:20Z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