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3"/>
  </p:notesMasterIdLst>
  <p:sldIdLst>
    <p:sldId id="278" r:id="rId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2"/>
    <p:restoredTop sz="94674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255DD-3BF8-7F46-AE93-86C7B423D819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28553-1379-C74A-9A83-F69707A553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920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oleculeTracer.png">
            <a:extLst>
              <a:ext uri="{FF2B5EF4-FFF2-40B4-BE49-F238E27FC236}">
                <a16:creationId xmlns="" xmlns:a16="http://schemas.microsoft.com/office/drawing/2014/main" id="{FD08599C-008E-FB4A-8357-0C3C850C33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13" y="225425"/>
            <a:ext cx="5795962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DB3C9DC8-646F-B641-A3F2-6D432BD7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algn="ctr" eaLnBrk="1" hangingPunct="1">
              <a:defRPr smtClean="0">
                <a:solidFill>
                  <a:srgbClr val="FFFFFF"/>
                </a:solidFill>
                <a:effectLst>
                  <a:outerShdw blurRad="38100" dist="38100" dir="2700000" algn="tl">
                    <a:srgbClr val="7C9BA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13594A-360D-E241-A486-3289E48FB800}" type="datetimeFigureOut">
              <a:rPr lang="en-US" altLang="ru-RU"/>
              <a:pPr/>
              <a:t>2/15/2021</a:t>
            </a:fld>
            <a:endParaRPr lang="en-US" altLang="ru-RU" sz="200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A1838CC-AD04-B841-800D-724A26B7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1" hangingPunct="1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0A013CC-FA0E-F845-BB35-F49E5F75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F9C62-58DF-444B-8312-7A78BCF8F0D0}" type="slidenum">
              <a:rPr lang="en-US" altLang="ru-RU"/>
              <a:pPr/>
              <a:t>‹#›</a:t>
            </a:fld>
            <a:endParaRPr lang="en-US" altLang="ru-RU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640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rtlCol="0"/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Чтобы добавить рисунок, перетащите его на заполнитель или щелкните значок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rtlCol="0"/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7E6AAEAB-04A6-9F45-B43D-329C86EE4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A8E75E40-AF84-0141-9C88-1E341A738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4B54285-801C-0945-8422-E9DC44C1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C1F2B-96F0-6F42-B3D8-28D1D3CCB4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6397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CD1769-308A-2646-B93E-B369FC5A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61815D-638E-D34B-8840-1191A1AD5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D85364-2833-2746-BB0D-04200440C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B19B2-D3D6-EF43-AD35-4D55E17FEA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229061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45646A-4769-204E-82A4-00D74ED9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3050D4-41E4-1F4A-9EBB-E946EA012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8D2727-D6A7-FF48-895A-01C8A4EFC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C45A-6511-9849-8A96-D94FE129E9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8062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326EDD4-8E1F-7946-805C-031834105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DF34C1-0BA9-AD4F-8077-BD660B660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9B6B46-036D-1046-B7C1-C9FDCC02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3B255-5041-8F4B-B86C-DE16F8A384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7040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rtlCol="0"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rtlCol="0"/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8BA562-AA5F-1944-85AA-3A8DAD06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FFFFFF"/>
                </a:solidFill>
                <a:effectLst>
                  <a:outerShdw blurRad="38100" dist="38100" dir="2700000" algn="tl">
                    <a:srgbClr val="7C9BA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BBB5A12-F894-0446-9713-14C5C196BD99}" type="datetimeFigureOut">
              <a:rPr lang="en-US" altLang="ru-RU"/>
              <a:pPr/>
              <a:t>2/15/2021</a:t>
            </a:fld>
            <a:endParaRPr lang="en-US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06AA0E8-C960-DE47-B9A3-74365CF34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7E748A-01B4-5147-AC6C-B451B9187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67AB0A1-B062-4542-99EE-1A5A4CA64E2E}" type="slidenum">
              <a:rPr lang="en-US" altLang="ru-RU"/>
              <a:pPr/>
              <a:t>‹#›</a:t>
            </a:fld>
            <a:endParaRPr lang="en-US" altLang="ru-RU" sz="2400"/>
          </a:p>
        </p:txBody>
      </p:sp>
    </p:spTree>
    <p:extLst>
      <p:ext uri="{BB962C8B-B14F-4D97-AF65-F5344CB8AC3E}">
        <p14:creationId xmlns="" xmlns:p14="http://schemas.microsoft.com/office/powerpoint/2010/main" val="247384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EE727013-5CC8-9445-A8C3-55BD01C2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1809E3E-8018-8942-B0B4-1D0A5C6E2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F140BA2-FA5F-7340-B3D5-ABA2DCB3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D10E4-E243-2B4B-9278-A6AD65F0D2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1018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15F5129B-9F42-0543-921C-5A240083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97BA6BD8-3C04-C342-8B73-615891CF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B52F9F9F-A2A2-994B-8CD6-E36B743D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C0519-B4ED-1843-AE3B-5E5CFF5E4F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0905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42E88A7C-E292-1242-A115-C1588081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17A5E2EA-B835-E94B-B794-DDAE74D0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F6B8A86A-689A-3E4A-8B63-E6F9FC84A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DB845-A8C3-8448-B593-39B48324CB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9672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DB34DACA-5985-5148-B0AA-BB0DDCEB9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5DB39D23-243E-3244-888E-8DC08BC86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B4B43127-04DF-E94B-89E2-FE212338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B19B2-8E64-2048-9AD4-DCF0418DD8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6013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3ABC470-4389-9340-9BC1-318E90644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908CBCA-140F-0841-98DE-E94BE2F7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A13FCB-BA4D-484C-AB57-4CF799CE9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5D2A6-FF8E-8F47-AD15-0BB30E21FE3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40145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Чтобы добавить рисунок, перетащите его на заполнитель или щелкните значок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rtlCol="0"/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99273364-43C0-C742-B980-380F87833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BB0430DB-3F09-9745-BEEA-31FF05799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FB51583-14FF-7E49-845D-3B5730142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ED7D6-F2B7-7449-AE47-8D0BB233C6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7472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>
            <a:extLst>
              <a:ext uri="{FF2B5EF4-FFF2-40B4-BE49-F238E27FC236}">
                <a16:creationId xmlns="" xmlns:a16="http://schemas.microsoft.com/office/drawing/2014/main" id="{1BB191CD-BC5E-C248-BC91-846FDE9D6F82}"/>
              </a:ext>
            </a:extLst>
          </p:cNvPr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64E63F4-8004-0A49-843B-19FE88E9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63" y="107950"/>
            <a:ext cx="7581900" cy="165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DAEBC71-A430-7C49-BA7D-439ED9EE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9463" y="1882775"/>
            <a:ext cx="7581900" cy="3952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BB9F5D8-BDF3-5944-9CAA-7048F2D1D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516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1789ED-2300-164C-A3A4-E0B8C4A11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0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B5DDA7-FBE2-CD42-956B-9C294C5B3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effectLst>
                  <a:outerShdw blurRad="38100" dist="38100" dir="2700000" algn="tl">
                    <a:srgbClr val="7C9BA5"/>
                  </a:outerShdw>
                </a:effectLst>
              </a:defRPr>
            </a:lvl1pPr>
          </a:lstStyle>
          <a:p>
            <a:fld id="{CFD92A7D-EDF3-B248-854F-D6D83FE89E2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96" r:id="rId1"/>
    <p:sldLayoutId id="2147484287" r:id="rId2"/>
    <p:sldLayoutId id="2147484297" r:id="rId3"/>
    <p:sldLayoutId id="2147484288" r:id="rId4"/>
    <p:sldLayoutId id="2147484289" r:id="rId5"/>
    <p:sldLayoutId id="2147484290" r:id="rId6"/>
    <p:sldLayoutId id="2147484291" r:id="rId7"/>
    <p:sldLayoutId id="2147484298" r:id="rId8"/>
    <p:sldLayoutId id="2147484292" r:id="rId9"/>
    <p:sldLayoutId id="2147484293" r:id="rId10"/>
    <p:sldLayoutId id="2147484294" r:id="rId11"/>
    <p:sldLayoutId id="214748429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9pPr>
    </p:titleStyle>
    <p:bodyStyle>
      <a:lvl1pPr marL="403225" indent="-403225" algn="l" rtl="0" fontAlgn="base">
        <a:spcBef>
          <a:spcPts val="2000"/>
        </a:spcBef>
        <a:spcAft>
          <a:spcPct val="0"/>
        </a:spcAft>
        <a:buBlip>
          <a:blip r:embed="rId16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1pPr>
      <a:lvl2pPr marL="806450" indent="-403225" algn="l" rtl="0" fontAlgn="base">
        <a:spcBef>
          <a:spcPts val="600"/>
        </a:spcBef>
        <a:spcAft>
          <a:spcPct val="0"/>
        </a:spcAft>
        <a:buBlip>
          <a:blip r:embed="rId16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2pPr>
      <a:lvl3pPr marL="1143000" indent="-336550" algn="l" rtl="0" fontAlgn="base">
        <a:spcBef>
          <a:spcPts val="600"/>
        </a:spcBef>
        <a:spcAft>
          <a:spcPct val="0"/>
        </a:spcAft>
        <a:buBlip>
          <a:blip r:embed="rId16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3pPr>
      <a:lvl4pPr marL="1492250" indent="-349250" algn="l" rtl="0" fontAlgn="base">
        <a:spcBef>
          <a:spcPts val="600"/>
        </a:spcBef>
        <a:spcAft>
          <a:spcPct val="0"/>
        </a:spcAft>
        <a:buBlip>
          <a:blip r:embed="rId16"/>
        </a:buBlip>
        <a:defRPr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4pPr>
      <a:lvl5pPr marL="1828800" indent="-336550" algn="l" rtl="0" fontAlgn="base">
        <a:spcBef>
          <a:spcPts val="600"/>
        </a:spcBef>
        <a:spcAft>
          <a:spcPct val="0"/>
        </a:spcAft>
        <a:buBlip>
          <a:blip r:embed="rId16"/>
        </a:buBlip>
        <a:defRPr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="" xmlns:a16="http://schemas.microsoft.com/office/drawing/2014/main" id="{0485A6C1-17D2-E344-8828-8095C3CC0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39243"/>
            <a:ext cx="8229600" cy="540629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81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kumimoji="0" lang="ru-RU" altLang="ru-RU" sz="3000" b="1" dirty="0">
                <a:ea typeface="Malgun Gothic" panose="020B0503020000020004" pitchFamily="34" charset="-127"/>
              </a:rPr>
              <a:t>Открытая олимпиада ГБОУ Школа № 1568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9324FFDD-1EF2-274A-BF0E-83C02BDAEE99}"/>
              </a:ext>
            </a:extLst>
          </p:cNvPr>
          <p:cNvSpPr txBox="1">
            <a:spLocks/>
          </p:cNvSpPr>
          <p:nvPr/>
        </p:nvSpPr>
        <p:spPr>
          <a:xfrm>
            <a:off x="228600" y="672737"/>
            <a:ext cx="4203940" cy="36111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403225" indent="-403225" algn="l" rtl="0" fontAlgn="base">
              <a:spcBef>
                <a:spcPts val="2000"/>
              </a:spcBef>
              <a:spcAft>
                <a:spcPct val="0"/>
              </a:spcAft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1pPr>
            <a:lvl2pPr marL="806450" indent="-403225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336550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3pPr>
            <a:lvl4pPr marL="1492250" indent="-349250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4pPr>
            <a:lvl5pPr marL="1828800" indent="-336550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>
                <a:solidFill>
                  <a:srgbClr val="FFC000"/>
                </a:solidFill>
                <a:effectLst/>
              </a:rPr>
              <a:t>Примеры </a:t>
            </a:r>
            <a:r>
              <a:rPr lang="ru-RU" sz="2000" dirty="0">
                <a:solidFill>
                  <a:srgbClr val="FFC000"/>
                </a:solidFill>
                <a:effectLst/>
              </a:rPr>
              <a:t>заданий</a:t>
            </a:r>
            <a:r>
              <a:rPr lang="ru-RU" sz="1800" dirty="0">
                <a:solidFill>
                  <a:srgbClr val="FFC000"/>
                </a:solidFill>
                <a:effectLst/>
              </a:rPr>
              <a:t> 1 тура– 4 класс</a:t>
            </a:r>
          </a:p>
          <a:p>
            <a:pPr marL="403225" lvl="1" indent="0" algn="just">
              <a:buNone/>
            </a:pPr>
            <a:endParaRPr lang="ru-RU" sz="1800" b="0" dirty="0">
              <a:effectLst/>
            </a:endParaRPr>
          </a:p>
          <a:p>
            <a:pPr marL="0" indent="0" algn="just" eaLnBrk="1" hangingPunct="1">
              <a:buNone/>
            </a:pPr>
            <a:endParaRPr lang="ru-RU" altLang="ru-RU" sz="18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8" name="Таблица 7">
                <a:extLst>
                  <a:ext uri="{FF2B5EF4-FFF2-40B4-BE49-F238E27FC236}">
                    <a16:creationId xmlns:a16="http://schemas.microsoft.com/office/drawing/2014/main" id="{0491F08A-67A4-184F-B2C1-E5E8052B71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3801645"/>
                  </p:ext>
                </p:extLst>
              </p:nvPr>
            </p:nvGraphicFramePr>
            <p:xfrm>
              <a:off x="368060" y="1059674"/>
              <a:ext cx="8509240" cy="56640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09240">
                      <a:extLst>
                        <a:ext uri="{9D8B030D-6E8A-4147-A177-3AD203B41FA5}">
                          <a16:colId xmlns:a16="http://schemas.microsoft.com/office/drawing/2014/main" val="2619804765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marL="0" lvl="0" indent="0" algn="just">
                            <a:buFont typeface="+mj-lt"/>
                            <a:buNone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Найдите значение выражения   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0" smtClean="0">
                                  <a:effectLst/>
                                  <a:latin typeface="Cambria Math" panose="02040503050406030204" pitchFamily="18" charset="0"/>
                                </a:rPr>
                                <m:t>24 :1−</m:t>
                              </m:r>
                              <m:d>
                                <m:dPr>
                                  <m:ctrlPr>
                                    <a:rPr lang="ru-RU" sz="14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1400" b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45−45</m:t>
                                  </m:r>
                                </m:e>
                              </m:d>
                              <m:r>
                                <a:rPr lang="ru-RU" sz="1400" b="0" smtClean="0">
                                  <a:effectLst/>
                                  <a:latin typeface="Cambria Math" panose="02040503050406030204" pitchFamily="18" charset="0"/>
                                </a:rPr>
                                <m:t>∙9−</m:t>
                              </m:r>
                              <m:d>
                                <m:dPr>
                                  <m:ctrlPr>
                                    <a:rPr lang="ru-RU" sz="14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1400" b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7∙8</m:t>
                                  </m:r>
                                </m:e>
                              </m:d>
                              <m:r>
                                <a:rPr lang="ru-RU" sz="1400" b="0" smtClean="0">
                                  <a:effectLst/>
                                  <a:latin typeface="Cambria Math" panose="02040503050406030204" pitchFamily="18" charset="0"/>
                                </a:rPr>
                                <m:t> :56+4∙</m:t>
                              </m:r>
                              <m:d>
                                <m:dPr>
                                  <m:ctrlPr>
                                    <a:rPr lang="ru-RU" sz="14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1400" b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37−34</m:t>
                                  </m:r>
                                </m:e>
                              </m:d>
                            </m:oMath>
                          </a14:m>
                          <a:endParaRPr lang="ru-RU" sz="1400" b="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88259397"/>
                      </a:ext>
                    </a:extLst>
                  </a:tr>
                  <a:tr h="221146">
                    <a:tc>
                      <a:txBody>
                        <a:bodyPr/>
                        <a:lstStyle/>
                        <a:p>
                          <a:pPr marL="0" lvl="0" indent="0" algn="just">
                            <a:buFont typeface="+mj-lt"/>
                            <a:buNone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Выполните действия:   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0" smtClean="0">
                                  <a:effectLst/>
                                  <a:latin typeface="Cambria Math" panose="02040503050406030204" pitchFamily="18" charset="0"/>
                                </a:rPr>
                                <m:t>360 :12 ∙5+350</m:t>
                              </m:r>
                            </m:oMath>
                          </a14:m>
                          <a:endParaRPr lang="ru-RU" sz="1400" b="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9158572"/>
                      </a:ext>
                    </a:extLst>
                  </a:tr>
                  <a:tr h="244656">
                    <a:tc>
                      <a:txBody>
                        <a:bodyPr/>
                        <a:lstStyle/>
                        <a:p>
                          <a:pPr marL="0" lvl="0" indent="0" algn="just">
                            <a:buFont typeface="+mj-lt"/>
                            <a:buNone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Решите уравнение:  (( 5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0" smtClean="0">
                                  <a:effectLst/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</m:oMath>
                          </a14:m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1400" b="0" smtClean="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14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9):4 −26)</m:t>
                              </m:r>
                            </m:oMath>
                          </a14:m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200</a:t>
                          </a: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4815632"/>
                      </a:ext>
                    </a:extLst>
                  </a:tr>
                  <a:tr h="447373">
                    <a:tc>
                      <a:txBody>
                        <a:bodyPr/>
                        <a:lstStyle/>
                        <a:p>
                          <a:pPr marL="0" lvl="0" indent="0" algn="just">
                            <a:buFont typeface="+mj-lt"/>
                            <a:buNone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Чему равно частное, если делитель равен 23, а делимое  равно шестидесяти девяти тысячам шестидесяти девяти?</a:t>
                          </a: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0553082"/>
                      </a:ext>
                    </a:extLst>
                  </a:tr>
                  <a:tr h="283663">
                    <a:tc>
                      <a:txBody>
                        <a:bodyPr/>
                        <a:lstStyle/>
                        <a:p>
                          <a:pPr marL="0" lvl="0" indent="0" algn="just">
                            <a:buFont typeface="+mj-lt"/>
                            <a:buNone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На сколько меньше значение произведения 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0" smtClean="0">
                                  <a:effectLst/>
                                  <a:latin typeface="Cambria Math" panose="02040503050406030204" pitchFamily="18" charset="0"/>
                                </a:rPr>
                                <m:t>94∙5</m:t>
                              </m:r>
                              <m:r>
                                <a:rPr lang="ru-RU" sz="14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,  чем значение произведения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0" smtClean="0">
                                  <a:effectLst/>
                                  <a:latin typeface="Cambria Math" panose="02040503050406030204" pitchFamily="18" charset="0"/>
                                </a:rPr>
                                <m:t> 294∙5</m:t>
                              </m:r>
                            </m:oMath>
                          </a14:m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2?</a:t>
                          </a: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36068585"/>
                      </a:ext>
                    </a:extLst>
                  </a:tr>
                  <a:tr h="447373">
                    <a:tc>
                      <a:txBody>
                        <a:bodyPr/>
                        <a:lstStyle/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В пачке 500 листов бумаги. За неделю в школе расходуется 1300 листов. Какое наименьшее количество пачек бумаги нужно купить в школу на 7 недель?</a:t>
                          </a:r>
                          <a:endParaRPr lang="ru-RU" sz="1400" b="0" dirty="0">
                            <a:effectLst/>
                            <a:latin typeface="Arial" panose="020B0604020202020204" pitchFamily="34" charset="0"/>
                            <a:ea typeface="MS Mincho" panose="02020609040205080304" pitchFamily="49" charset="-128"/>
                            <a:cs typeface="Arial" panose="020B0604020202020204" pitchFamily="34" charset="0"/>
                          </a:endParaRP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339596"/>
                      </a:ext>
                    </a:extLst>
                  </a:tr>
                  <a:tr h="447373">
                    <a:tc>
                      <a:txBody>
                        <a:bodyPr/>
                        <a:lstStyle/>
                        <a:p>
                          <a:pPr marL="0" lvl="0" indent="0" algn="just">
                            <a:buFont typeface="+mj-lt"/>
                            <a:buNone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От одного улья до другого 720 м. Две пчелы вылетели из них одновременно навстречу друг другу  со скоростями 50 м/мин и 70 м/мин. Через сколько минут они встретятся?</a:t>
                          </a:r>
                          <a:endParaRPr lang="ru-RU" sz="1400" b="0" dirty="0">
                            <a:effectLst/>
                            <a:latin typeface="Arial" panose="020B0604020202020204" pitchFamily="34" charset="0"/>
                            <a:ea typeface="MS Mincho" panose="02020609040205080304" pitchFamily="49" charset="-128"/>
                            <a:cs typeface="Arial" panose="020B0604020202020204" pitchFamily="34" charset="0"/>
                          </a:endParaRP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17395943"/>
                      </a:ext>
                    </a:extLst>
                  </a:tr>
                  <a:tr h="447373">
                    <a:tc>
                      <a:txBody>
                        <a:bodyPr/>
                        <a:lstStyle/>
                        <a:p>
                          <a:pPr marL="0" lvl="0" indent="0" algn="just">
                            <a:buFont typeface="+mj-lt"/>
                            <a:buNone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Пешеход прошел 17 километров за 3 часа. За какое время проедет этот же путь велосипедист, скорость которого в 5 раз больше скорости пешехода ?</a:t>
                          </a: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6180527"/>
                      </a:ext>
                    </a:extLst>
                  </a:tr>
                  <a:tr h="447373">
                    <a:tc>
                      <a:txBody>
                        <a:bodyPr/>
                        <a:lstStyle/>
                        <a:p>
                          <a:pPr marL="0" lvl="0" indent="0" algn="just">
                            <a:buFont typeface="+mj-lt"/>
                            <a:buNone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Ширина прямоугольника 13 метров, а длина больше ширины на 4 см.  Найдите периметр прямоугольника. Ответ запишите в сантиметрах. </a:t>
                          </a:r>
                          <a:endParaRPr lang="ru-RU" sz="1400" b="0" dirty="0">
                            <a:effectLst/>
                            <a:latin typeface="Arial" panose="020B0604020202020204" pitchFamily="34" charset="0"/>
                            <a:ea typeface="MS Mincho" panose="02020609040205080304" pitchFamily="49" charset="-128"/>
                            <a:cs typeface="Arial" panose="020B0604020202020204" pitchFamily="34" charset="0"/>
                          </a:endParaRP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11293739"/>
                      </a:ext>
                    </a:extLst>
                  </a:tr>
                  <a:tr h="447373">
                    <a:tc>
                      <a:txBody>
                        <a:bodyPr/>
                        <a:lstStyle/>
                        <a:p>
                          <a:pPr marL="0" lvl="0" indent="0" algn="just">
                            <a:buFont typeface="+mj-lt"/>
                            <a:buNone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Цена телефона 5 560 руб. Через некоторое время ее снизили. Скидка составила пятую часть от первоначальной цены. Сколько стоит теперь телефон?</a:t>
                          </a:r>
                          <a:endParaRPr lang="ru-RU" sz="1400" b="0" dirty="0">
                            <a:effectLst/>
                            <a:latin typeface="Arial" panose="020B0604020202020204" pitchFamily="34" charset="0"/>
                            <a:ea typeface="MS Mincho" panose="02020609040205080304" pitchFamily="49" charset="-128"/>
                            <a:cs typeface="Arial" panose="020B0604020202020204" pitchFamily="34" charset="0"/>
                          </a:endParaRP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74505065"/>
                      </a:ext>
                    </a:extLst>
                  </a:tr>
                  <a:tr h="258969">
                    <a:tc>
                      <a:txBody>
                        <a:bodyPr/>
                        <a:lstStyle/>
                        <a:p>
                          <a:pPr marL="0" lvl="0" indent="0" algn="just">
                            <a:buFont typeface="+mj-lt"/>
                            <a:buNone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Известно, что 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0" smtClean="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ru-RU" sz="1400" b="0" i="1">
                                  <a:effectLst/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ru-RU" sz="1400" b="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ru-RU" sz="1400" b="0" i="1">
                                  <a:effectLst/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a:rPr lang="ru-RU" sz="1400" b="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8.  Чему равно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0" smtClean="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ru-RU" sz="14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sz="14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a</m:t>
                                  </m:r>
                                  <m:r>
                                    <a:rPr lang="ru-RU" sz="1400" b="0">
                                      <a:effectLst/>
                                      <a:latin typeface="Cambria Math" panose="02040503050406030204" pitchFamily="18" charset="0"/>
                                    </a:rPr>
                                    <m:t>+7</m:t>
                                  </m:r>
                                </m:e>
                              </m:d>
                              <m:r>
                                <a:rPr lang="ru-RU" sz="1400" b="0" smtClean="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ru-RU" sz="1400" b="0" i="1">
                                  <a:effectLst/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oMath>
                          </a14:m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?</a:t>
                          </a: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94983249"/>
                      </a:ext>
                    </a:extLst>
                  </a:tr>
                  <a:tr h="447373">
                    <a:tc>
                      <a:txBody>
                        <a:bodyPr/>
                        <a:lstStyle/>
                        <a:p>
                          <a:pPr marL="0" lvl="0" indent="0" algn="just">
                            <a:buFont typeface="+mj-lt"/>
                            <a:buNone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Запишите пять чисел подряд, если первое число равно 2, второе 3, а каждое следующее равно произведению двух предыдущих, увеличенному на 2.</a:t>
                          </a:r>
                          <a:endParaRPr lang="ru-RU" sz="1400" b="0" dirty="0">
                            <a:effectLst/>
                            <a:latin typeface="Arial" panose="020B0604020202020204" pitchFamily="34" charset="0"/>
                            <a:ea typeface="MS Mincho" panose="02020609040205080304" pitchFamily="49" charset="-128"/>
                            <a:cs typeface="Arial" panose="020B0604020202020204" pitchFamily="34" charset="0"/>
                          </a:endParaRP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997275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ru-RU" sz="1600" b="0" kern="1200" dirty="0">
                              <a:solidFill>
                                <a:schemeClr val="lt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Сколько центнеров ячменя потребуется для засева поля прямоугольной формы длиной       1 км 350 м и шириной 400 м, если на 1 га высевать 2 ц 50 кг зерна? </a:t>
                          </a:r>
                          <a:endParaRPr lang="ru-RU" sz="1600" b="0" dirty="0">
                            <a:effectLst/>
                            <a:latin typeface="Arial" panose="020B0604020202020204" pitchFamily="34" charset="0"/>
                            <a:ea typeface="MS Mincho" panose="02020609040205080304" pitchFamily="49" charset="-128"/>
                            <a:cs typeface="Arial" panose="020B0604020202020204" pitchFamily="34" charset="0"/>
                          </a:endParaRP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614191"/>
                      </a:ext>
                    </a:extLst>
                  </a:tr>
                  <a:tr h="371177">
                    <a:tc>
                      <a:txBody>
                        <a:bodyPr/>
                        <a:lstStyle/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ru-RU" sz="1600" b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Сколько треугольников изображено на чертеже? </a:t>
                          </a: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endParaRPr lang="ru-RU" sz="1600" b="0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endParaRPr lang="ru-RU" sz="1600" b="0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798604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Таблица 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0491F08A-67A4-184F-B2C1-E5E8052B71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1513801645"/>
                  </p:ext>
                </p:extLst>
              </p:nvPr>
            </p:nvGraphicFramePr>
            <p:xfrm>
              <a:off x="368060" y="1059674"/>
              <a:ext cx="8509240" cy="576223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09240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2619804765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marL="40063" marR="40063" marT="0" marB="0">
                        <a:blipFill>
                          <a:blip r:embed="rId3"/>
                          <a:stretch>
                            <a:fillRect t="-20833" r="-447" b="-176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988259397"/>
                      </a:ext>
                    </a:extLst>
                  </a:tr>
                  <a:tr h="22114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0063" marR="40063" marT="0" marB="0">
                        <a:blipFill>
                          <a:blip r:embed="rId3"/>
                          <a:stretch>
                            <a:fillRect t="-161111" r="-447" b="-22555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509158572"/>
                      </a:ext>
                    </a:extLst>
                  </a:tr>
                  <a:tr h="24465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0063" marR="40063" marT="0" marB="0">
                        <a:blipFill>
                          <a:blip r:embed="rId3"/>
                          <a:stretch>
                            <a:fillRect t="-247368" r="-447" b="-20368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4164815632"/>
                      </a:ext>
                    </a:extLst>
                  </a:tr>
                  <a:tr h="447373">
                    <a:tc>
                      <a:txBody>
                        <a:bodyPr/>
                        <a:lstStyle/>
                        <a:p>
                          <a:pPr marL="0" lvl="0" indent="0" algn="just">
                            <a:buFont typeface="+mj-lt"/>
                            <a:buNone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Чему равно частное, если делитель равен 23, а делимое  равно шестидесяти девяти тысячам шестидесяти девяти?</a:t>
                          </a: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960553082"/>
                      </a:ext>
                    </a:extLst>
                  </a:tr>
                  <a:tr h="28366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0063" marR="40063" marT="0" marB="0">
                        <a:blipFill>
                          <a:blip r:embed="rId3"/>
                          <a:stretch>
                            <a:fillRect t="-439130" r="-447" b="-14304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3336068585"/>
                      </a:ext>
                    </a:extLst>
                  </a:tr>
                  <a:tr h="447373">
                    <a:tc>
                      <a:txBody>
                        <a:bodyPr/>
                        <a:lstStyle/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В пачке 500 листов бумаги. За неделю в школе расходуется 1300 листов. Какое наименьшее количество пачек бумаги нужно купить в школу на 7 недель?</a:t>
                          </a:r>
                          <a:endParaRPr lang="ru-RU" sz="1400" b="0" dirty="0">
                            <a:effectLst/>
                            <a:latin typeface="Arial" panose="020B0604020202020204" pitchFamily="34" charset="0"/>
                            <a:ea typeface="MS Mincho" panose="02020609040205080304" pitchFamily="49" charset="-128"/>
                            <a:cs typeface="Arial" panose="020B0604020202020204" pitchFamily="34" charset="0"/>
                          </a:endParaRP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33339596"/>
                      </a:ext>
                    </a:extLst>
                  </a:tr>
                  <a:tr h="447373">
                    <a:tc>
                      <a:txBody>
                        <a:bodyPr/>
                        <a:lstStyle/>
                        <a:p>
                          <a:pPr marL="0" lvl="0" indent="0" algn="just">
                            <a:buFont typeface="+mj-lt"/>
                            <a:buNone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От одного улья до другого 720 м. Две пчелы вылетели из них одновременно навстречу друг другу  со скоростями 50 м/мин и 70 м/мин. Через сколько минут они встретятся?</a:t>
                          </a:r>
                          <a:endParaRPr lang="ru-RU" sz="1400" b="0" dirty="0">
                            <a:effectLst/>
                            <a:latin typeface="Arial" panose="020B0604020202020204" pitchFamily="34" charset="0"/>
                            <a:ea typeface="MS Mincho" panose="02020609040205080304" pitchFamily="49" charset="-128"/>
                            <a:cs typeface="Arial" panose="020B0604020202020204" pitchFamily="34" charset="0"/>
                          </a:endParaRP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3317395943"/>
                      </a:ext>
                    </a:extLst>
                  </a:tr>
                  <a:tr h="447373">
                    <a:tc>
                      <a:txBody>
                        <a:bodyPr/>
                        <a:lstStyle/>
                        <a:p>
                          <a:pPr marL="0" lvl="0" indent="0" algn="just">
                            <a:buFont typeface="+mj-lt"/>
                            <a:buNone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Пешеход прошел 17 километров за 3 часа. За какое время проедет этот же путь велосипедист, скорость которого в 5 раз больше скорости пешехода ?</a:t>
                          </a: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2446180527"/>
                      </a:ext>
                    </a:extLst>
                  </a:tr>
                  <a:tr h="447373">
                    <a:tc>
                      <a:txBody>
                        <a:bodyPr/>
                        <a:lstStyle/>
                        <a:p>
                          <a:pPr marL="0" lvl="0" indent="0" algn="just">
                            <a:buFont typeface="+mj-lt"/>
                            <a:buNone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Ширина прямоугольника 13 метров, а длина больше ширины на 4 см.  Найдите периметр прямоугольника. Ответ запишите в сантиметрах. </a:t>
                          </a:r>
                          <a:endParaRPr lang="ru-RU" sz="1400" b="0" dirty="0">
                            <a:effectLst/>
                            <a:latin typeface="Arial" panose="020B0604020202020204" pitchFamily="34" charset="0"/>
                            <a:ea typeface="MS Mincho" panose="02020609040205080304" pitchFamily="49" charset="-128"/>
                            <a:cs typeface="Arial" panose="020B0604020202020204" pitchFamily="34" charset="0"/>
                          </a:endParaRP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811293739"/>
                      </a:ext>
                    </a:extLst>
                  </a:tr>
                  <a:tr h="447373">
                    <a:tc>
                      <a:txBody>
                        <a:bodyPr/>
                        <a:lstStyle/>
                        <a:p>
                          <a:pPr marL="0" lvl="0" indent="0" algn="just">
                            <a:buFont typeface="+mj-lt"/>
                            <a:buNone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Цена телефона 5 560 руб. Через некоторое время ее снизили. Скидка составила пятую часть от первоначальной цены. Сколько стоит теперь телефон?</a:t>
                          </a:r>
                          <a:endParaRPr lang="ru-RU" sz="1400" b="0" dirty="0">
                            <a:effectLst/>
                            <a:latin typeface="Arial" panose="020B0604020202020204" pitchFamily="34" charset="0"/>
                            <a:ea typeface="MS Mincho" panose="02020609040205080304" pitchFamily="49" charset="-128"/>
                            <a:cs typeface="Arial" panose="020B0604020202020204" pitchFamily="34" charset="0"/>
                          </a:endParaRP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174505065"/>
                      </a:ext>
                    </a:extLst>
                  </a:tr>
                  <a:tr h="25896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0063" marR="40063" marT="0" marB="0">
                        <a:blipFill>
                          <a:blip r:embed="rId3"/>
                          <a:stretch>
                            <a:fillRect t="-1500000" r="-447" b="-66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2894983249"/>
                      </a:ext>
                    </a:extLst>
                  </a:tr>
                  <a:tr h="447373">
                    <a:tc>
                      <a:txBody>
                        <a:bodyPr/>
                        <a:lstStyle/>
                        <a:p>
                          <a:pPr marL="0" lvl="0" indent="0" algn="just">
                            <a:buFont typeface="+mj-lt"/>
                            <a:buNone/>
                          </a:pPr>
                          <a:r>
                            <a:rPr lang="ru-RU" sz="1400" b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Запишите пять чисел подряд, если первое число равно 2, второе 3, а каждое следующее равно произведению двух предыдущих, увеличенному на 2.</a:t>
                          </a:r>
                          <a:endParaRPr lang="ru-RU" sz="1400" b="0" dirty="0">
                            <a:effectLst/>
                            <a:latin typeface="Arial" panose="020B0604020202020204" pitchFamily="34" charset="0"/>
                            <a:ea typeface="MS Mincho" panose="02020609040205080304" pitchFamily="49" charset="-128"/>
                            <a:cs typeface="Arial" panose="020B0604020202020204" pitchFamily="34" charset="0"/>
                          </a:endParaRP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3329972751"/>
                      </a:ext>
                    </a:extLst>
                  </a:tr>
                  <a:tr h="487680">
                    <a:tc>
                      <a:txBody>
                        <a:bodyPr/>
                        <a:lstStyle/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ru-RU" sz="1600" b="0" kern="1200" dirty="0">
                              <a:solidFill>
                                <a:schemeClr val="lt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Сколько центнеров ячменя потребуется для засева поля прямоугольной формы длиной       1 км 350 м и шириной 400 м, если на 1 га высевать 2 ц 50 кг зерна? </a:t>
                          </a:r>
                          <a:endParaRPr lang="ru-RU" sz="1600" b="0" dirty="0">
                            <a:effectLst/>
                            <a:latin typeface="Arial" panose="020B0604020202020204" pitchFamily="34" charset="0"/>
                            <a:ea typeface="MS Mincho" panose="02020609040205080304" pitchFamily="49" charset="-128"/>
                            <a:cs typeface="Arial" panose="020B0604020202020204" pitchFamily="34" charset="0"/>
                          </a:endParaRP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2229614191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ru-RU" sz="1600" b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Сколько треугольников изображено на чертеже? </a:t>
                          </a: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endParaRPr lang="ru-RU" sz="1600" b="0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endParaRPr lang="ru-RU" sz="1600" b="0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0063" marR="40063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2767986047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B4C7B82B-B288-BF4D-9E71-2BF92FDA4E1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019800"/>
            <a:ext cx="2247900" cy="60262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</p:pic>
      <p:pic>
        <p:nvPicPr>
          <p:cNvPr id="7" name="Изображение 2" descr="Знак лицея с белым контуром.png">
            <a:extLst>
              <a:ext uri="{FF2B5EF4-FFF2-40B4-BE49-F238E27FC236}">
                <a16:creationId xmlns="" xmlns:a16="http://schemas.microsoft.com/office/drawing/2014/main" id="{8E75B893-0D33-3649-A5FE-26AA2D82D4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87" y="134626"/>
            <a:ext cx="571072" cy="57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84687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рбита">
  <a:themeElements>
    <a:clrScheme name="Орбита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Орбита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Орбита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Орбита.thmx</Template>
  <TotalTime>1563</TotalTime>
  <Words>200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Орбита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Екатерина</cp:lastModifiedBy>
  <cp:revision>249</cp:revision>
  <cp:lastPrinted>1601-01-01T00:00:00Z</cp:lastPrinted>
  <dcterms:created xsi:type="dcterms:W3CDTF">2014-02-08T05:55:26Z</dcterms:created>
  <dcterms:modified xsi:type="dcterms:W3CDTF">2021-02-15T15:16:58Z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