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4"/>
  </p:notesMasterIdLst>
  <p:sldIdLst>
    <p:sldId id="279" r:id="rId2"/>
    <p:sldId id="281" r:id="rId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/>
    <p:restoredTop sz="94674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255DD-3BF8-7F46-AE93-86C7B423D819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8553-1379-C74A-9A83-F69707A553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920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oleculeTracer.png">
            <a:extLst>
              <a:ext uri="{FF2B5EF4-FFF2-40B4-BE49-F238E27FC236}">
                <a16:creationId xmlns="" xmlns:a16="http://schemas.microsoft.com/office/drawing/2014/main" id="{FD08599C-008E-FB4A-8357-0C3C850C3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225425"/>
            <a:ext cx="5795962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B3C9DC8-646F-B641-A3F2-6D432BD7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13594A-360D-E241-A486-3289E48FB800}" type="datetimeFigureOut">
              <a:rPr lang="en-US" altLang="ru-RU"/>
              <a:pPr/>
              <a:t>2/15/2021</a:t>
            </a:fld>
            <a:endParaRPr lang="en-US" altLang="ru-RU" sz="200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A1838CC-AD04-B841-800D-724A26B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hangingPunct="1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0A013CC-FA0E-F845-BB35-F49E5F75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F9C62-58DF-444B-8312-7A78BCF8F0D0}" type="slidenum">
              <a:rPr lang="en-US" altLang="ru-RU"/>
              <a:pPr/>
              <a:t>‹#›</a:t>
            </a:fld>
            <a:endParaRPr lang="en-US" altLang="ru-RU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40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rtlCol="0"/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E6AAEAB-04A6-9F45-B43D-329C86EE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8E75E40-AF84-0141-9C88-1E341A73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4B54285-801C-0945-8422-E9DC44C1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C1F2B-96F0-6F42-B3D8-28D1D3CCB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6397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CD1769-308A-2646-B93E-B369FC5A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61815D-638E-D34B-8840-1191A1AD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D85364-2833-2746-BB0D-04200440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B19B2-D3D6-EF43-AD35-4D55E17FEA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2906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45646A-4769-204E-82A4-00D74ED9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3050D4-41E4-1F4A-9EBB-E946EA01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8D2727-D6A7-FF48-895A-01C8A4EF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C45A-6511-9849-8A96-D94FE129E9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062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26EDD4-8E1F-7946-805C-03183410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DF34C1-0BA9-AD4F-8077-BD660B660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9B6B46-036D-1046-B7C1-C9FDCC02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3B255-5041-8F4B-B86C-DE16F8A384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7040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rtlCol="0"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rtlCol="0"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8BA562-AA5F-1944-85AA-3A8DAD06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BB5A12-F894-0446-9713-14C5C196BD99}" type="datetimeFigureOut">
              <a:rPr lang="en-US" altLang="ru-RU"/>
              <a:pPr/>
              <a:t>2/15/2021</a:t>
            </a:fld>
            <a:endParaRPr lang="en-U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6AA0E8-C960-DE47-B9A3-74365CF3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E748A-01B4-5147-AC6C-B451B918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67AB0A1-B062-4542-99EE-1A5A4CA64E2E}" type="slidenum">
              <a:rPr lang="en-US" altLang="ru-RU"/>
              <a:pPr/>
              <a:t>‹#›</a:t>
            </a:fld>
            <a:endParaRPr lang="en-US" altLang="ru-RU" sz="2400"/>
          </a:p>
        </p:txBody>
      </p:sp>
    </p:spTree>
    <p:extLst>
      <p:ext uri="{BB962C8B-B14F-4D97-AF65-F5344CB8AC3E}">
        <p14:creationId xmlns="" xmlns:p14="http://schemas.microsoft.com/office/powerpoint/2010/main" val="247384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E727013-5CC8-9445-A8C3-55BD01C2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1809E3E-8018-8942-B0B4-1D0A5C6E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F140BA2-FA5F-7340-B3D5-ABA2DCB3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D10E4-E243-2B4B-9278-A6AD65F0D2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1018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15F5129B-9F42-0543-921C-5A240083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97BA6BD8-3C04-C342-8B73-615891CF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B52F9F9F-A2A2-994B-8CD6-E36B743D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C0519-B4ED-1843-AE3B-5E5CFF5E4F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0905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42E88A7C-E292-1242-A115-C1588081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17A5E2EA-B835-E94B-B794-DDAE74D0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6B8A86A-689A-3E4A-8B63-E6F9FC84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DB845-A8C3-8448-B593-39B48324CB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9672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DB34DACA-5985-5148-B0AA-BB0DDCEB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5DB39D23-243E-3244-888E-8DC08BC8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B4B43127-04DF-E94B-89E2-FE212338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B19B2-8E64-2048-9AD4-DCF0418DD8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6013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ABC470-4389-9340-9BC1-318E9064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08CBCA-140F-0841-98DE-E94BE2F7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A13FCB-BA4D-484C-AB57-4CF799CE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5D2A6-FF8E-8F47-AD15-0BB30E21FE3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4014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rtlCol="0"/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9273364-43C0-C742-B980-380F8783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B0430DB-3F09-9745-BEEA-31FF0579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FB51583-14FF-7E49-845D-3B573014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ED7D6-F2B7-7449-AE47-8D0BB233C6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7472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>
            <a:extLst>
              <a:ext uri="{FF2B5EF4-FFF2-40B4-BE49-F238E27FC236}">
                <a16:creationId xmlns="" xmlns:a16="http://schemas.microsoft.com/office/drawing/2014/main" id="{1BB191CD-BC5E-C248-BC91-846FDE9D6F82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64E63F4-8004-0A49-843B-19FE88E9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107950"/>
            <a:ext cx="7581900" cy="165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AEBC71-A430-7C49-BA7D-439ED9EE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463" y="1882775"/>
            <a:ext cx="7581900" cy="3952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B9F5D8-BDF3-5944-9CAA-7048F2D1D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1789ED-2300-164C-A3A4-E0B8C4A11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5DDA7-FBE2-CD42-956B-9C294C5B3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</a:defRPr>
            </a:lvl1pPr>
          </a:lstStyle>
          <a:p>
            <a:fld id="{CFD92A7D-EDF3-B248-854F-D6D83FE89E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6" r:id="rId1"/>
    <p:sldLayoutId id="2147484287" r:id="rId2"/>
    <p:sldLayoutId id="2147484297" r:id="rId3"/>
    <p:sldLayoutId id="2147484288" r:id="rId4"/>
    <p:sldLayoutId id="2147484289" r:id="rId5"/>
    <p:sldLayoutId id="2147484290" r:id="rId6"/>
    <p:sldLayoutId id="2147484291" r:id="rId7"/>
    <p:sldLayoutId id="2147484298" r:id="rId8"/>
    <p:sldLayoutId id="2147484292" r:id="rId9"/>
    <p:sldLayoutId id="2147484293" r:id="rId10"/>
    <p:sldLayoutId id="2147484294" r:id="rId11"/>
    <p:sldLayoutId id="214748429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9pPr>
    </p:titleStyle>
    <p:bodyStyle>
      <a:lvl1pPr marL="403225" indent="-403225" algn="l" rtl="0" fontAlgn="base">
        <a:spcBef>
          <a:spcPts val="2000"/>
        </a:spcBef>
        <a:spcAft>
          <a:spcPct val="0"/>
        </a:spcAft>
        <a:buBlip>
          <a:blip r:embed="rId16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1pPr>
      <a:lvl2pPr marL="806450" indent="-403225" algn="l" rtl="0" fontAlgn="base">
        <a:spcBef>
          <a:spcPts val="600"/>
        </a:spcBef>
        <a:spcAft>
          <a:spcPct val="0"/>
        </a:spcAft>
        <a:buBlip>
          <a:blip r:embed="rId16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2pPr>
      <a:lvl3pPr marL="11430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3pPr>
      <a:lvl4pPr marL="14922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4pPr>
      <a:lvl5pPr marL="18288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0485A6C1-17D2-E344-8828-8095C3CC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9244"/>
            <a:ext cx="8229600" cy="541148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81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kumimoji="0" lang="ru-RU" altLang="ru-RU" sz="3000" b="1" dirty="0">
                <a:ea typeface="Malgun Gothic" panose="020B0503020000020004" pitchFamily="34" charset="-127"/>
              </a:rPr>
              <a:t>Открытая олимпиада ГБОУ Школа № 1568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9324FFDD-1EF2-274A-BF0E-83C02BDAEE99}"/>
              </a:ext>
            </a:extLst>
          </p:cNvPr>
          <p:cNvSpPr txBox="1">
            <a:spLocks/>
          </p:cNvSpPr>
          <p:nvPr/>
        </p:nvSpPr>
        <p:spPr>
          <a:xfrm>
            <a:off x="228600" y="707996"/>
            <a:ext cx="7467600" cy="36111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403225" indent="-403225" algn="l" rtl="0" fontAlgn="base">
              <a:spcBef>
                <a:spcPts val="2000"/>
              </a:spcBef>
              <a:spcAft>
                <a:spcPct val="0"/>
              </a:spcAft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1pPr>
            <a:lvl2pPr marL="806450" indent="-403225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3pPr>
            <a:lvl4pPr marL="1492250" indent="-3492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rgbClr val="FFC000"/>
                </a:solidFill>
                <a:effectLst/>
              </a:rPr>
              <a:t>Примеры заданий 2 тура прошлого учебного года – 5 класс</a:t>
            </a:r>
          </a:p>
          <a:p>
            <a:pPr marL="403225" lvl="1" indent="0" algn="just">
              <a:buNone/>
            </a:pPr>
            <a:endParaRPr lang="ru-RU" sz="2000" b="0" dirty="0">
              <a:effectLst/>
            </a:endParaRPr>
          </a:p>
          <a:p>
            <a:pPr marL="0" indent="0" algn="just" eaLnBrk="1" hangingPunct="1">
              <a:buNone/>
            </a:pPr>
            <a:endParaRPr lang="ru-RU" altLang="ru-RU" sz="2000" dirty="0"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F6A28068-0654-8C48-8D4E-C4EF918FA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57889568"/>
              </p:ext>
            </p:extLst>
          </p:nvPr>
        </p:nvGraphicFramePr>
        <p:xfrm>
          <a:off x="304800" y="1243334"/>
          <a:ext cx="8534400" cy="550113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646396324"/>
                    </a:ext>
                  </a:extLst>
                </a:gridCol>
                <a:gridCol w="4953000">
                  <a:extLst>
                    <a:ext uri="{9D8B030D-6E8A-4147-A177-3AD203B41FA5}">
                      <a16:colId xmlns="" xmlns:a16="http://schemas.microsoft.com/office/drawing/2014/main" val="617107017"/>
                    </a:ext>
                  </a:extLst>
                </a:gridCol>
              </a:tblGrid>
              <a:tr h="133310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1.</a:t>
                      </a:r>
                      <a:r>
                        <a:rPr lang="ru-RU" sz="1600" b="0" dirty="0">
                          <a:effectLst/>
                        </a:rPr>
                        <a:t>Винни Пуху друзья на день рождения подарили несколько бочонков мёда. «Сколько тебе подарили бочонков мёда?» - спросила Сова. «Больше восьми» - ответил Винни Пух. «Больше семи» - добавил стоявший рядом Пятачок. Сколько бочонков мёда подарили Винни Пуху друзья на день рождения, если один из этих двух ответов верный, а другой – нет?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00" marR="543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1) Если ответ «Больше восьми» - верный, то верен и ответ «Больше семи», что противоречит условию.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2) Поэтому «Больше восьми» - неверно, значит верно - «НЕ больше восьми»,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3) И «Больше семи» -верно,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4) Из этих двух утверждений делаем вывод, что подарили ровно 8 бочонков.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Ответ: 8 бочонков мёда.</a:t>
                      </a:r>
                    </a:p>
                  </a:txBody>
                  <a:tcPr marL="54300" marR="543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0327303"/>
                  </a:ext>
                </a:extLst>
              </a:tr>
              <a:tr h="179109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2.</a:t>
                      </a:r>
                      <a:r>
                        <a:rPr lang="ru-RU" sz="1600" b="0" dirty="0">
                          <a:effectLst/>
                        </a:rPr>
                        <a:t>Одну сторону квадрата увеличили на 9 см, а вторую- уменьшили в 5 раз. В результате чего получили прямоугольник с периметром 66 см. На сколько см</a:t>
                      </a:r>
                      <a:r>
                        <a:rPr lang="ru-RU" sz="1600" b="0" baseline="30000" dirty="0">
                          <a:effectLst/>
                        </a:rPr>
                        <a:t>2</a:t>
                      </a:r>
                      <a:r>
                        <a:rPr lang="ru-RU" sz="1600" b="0" dirty="0">
                          <a:effectLst/>
                        </a:rPr>
                        <a:t> площадь квадрата больше площади прямоугольника?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00" marR="543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1)Пусть сторона квадрата х см, тогда одна сторона прямоугольника (х + 9) см, а вторая – 0,2х см.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2)Тогда периметр Р = 2 ∙ (1,2х + 9) = 66 (см).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Откуда х = 20 (см), х + 9 = 29 (см), х : 5 = 4(см).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3)Площадь квадрата 20 ∙ 20 = 400 (см</a:t>
                      </a:r>
                      <a:r>
                        <a:rPr lang="ru-RU" sz="16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),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 площадь прямоугольника 29 ∙ 4 = 116 (см</a:t>
                      </a:r>
                      <a:r>
                        <a:rPr lang="ru-RU" sz="16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4)400 – 116 = 284 (см</a:t>
                      </a:r>
                      <a:r>
                        <a:rPr lang="ru-RU" sz="16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 Ответ: 284 см</a:t>
                      </a:r>
                      <a:r>
                        <a:rPr lang="ru-RU" sz="1600" b="1" baseline="30000" dirty="0">
                          <a:solidFill>
                            <a:srgbClr val="FFC000"/>
                          </a:solidFill>
                          <a:effectLst/>
                        </a:rPr>
                        <a:t>2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</a:rPr>
                        <a:t>.</a:t>
                      </a:r>
                    </a:p>
                  </a:txBody>
                  <a:tcPr marL="54300" marR="543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1919564"/>
                  </a:ext>
                </a:extLst>
              </a:tr>
            </a:tbl>
          </a:graphicData>
        </a:graphic>
      </p:graphicFrame>
      <p:pic>
        <p:nvPicPr>
          <p:cNvPr id="5" name="Изображение 2" descr="Знак лицея с белым контуром.png">
            <a:extLst>
              <a:ext uri="{FF2B5EF4-FFF2-40B4-BE49-F238E27FC236}">
                <a16:creationId xmlns="" xmlns:a16="http://schemas.microsoft.com/office/drawing/2014/main" id="{457095FE-9E8E-114A-91BE-1032D32E5C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7" y="134626"/>
            <a:ext cx="571072" cy="57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7644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0485A6C1-17D2-E344-8828-8095C3CC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9244"/>
            <a:ext cx="8229600" cy="541148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81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kumimoji="0" lang="ru-RU" altLang="ru-RU" sz="3000" b="1" dirty="0">
                <a:ea typeface="Malgun Gothic" panose="020B0503020000020004" pitchFamily="34" charset="-127"/>
              </a:rPr>
              <a:t>Открытая олимпиада ГБОУ Школа № 1568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9324FFDD-1EF2-274A-BF0E-83C02BDAEE99}"/>
              </a:ext>
            </a:extLst>
          </p:cNvPr>
          <p:cNvSpPr txBox="1">
            <a:spLocks/>
          </p:cNvSpPr>
          <p:nvPr/>
        </p:nvSpPr>
        <p:spPr>
          <a:xfrm>
            <a:off x="228600" y="680392"/>
            <a:ext cx="7239000" cy="36111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403225" indent="-403225" algn="l" rtl="0" fontAlgn="base">
              <a:spcBef>
                <a:spcPts val="2000"/>
              </a:spcBef>
              <a:spcAft>
                <a:spcPct val="0"/>
              </a:spcAft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1pPr>
            <a:lvl2pPr marL="806450" indent="-403225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3pPr>
            <a:lvl4pPr marL="1492250" indent="-3492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rgbClr val="FFC000"/>
                </a:solidFill>
                <a:effectLst/>
              </a:rPr>
              <a:t>Примеры заданий 2 тура прошлого учебного года – 5 класс</a:t>
            </a:r>
          </a:p>
          <a:p>
            <a:pPr marL="403225" lvl="1" indent="0" algn="just">
              <a:buNone/>
            </a:pPr>
            <a:endParaRPr lang="ru-RU" sz="2000" b="0" dirty="0">
              <a:effectLst/>
            </a:endParaRPr>
          </a:p>
          <a:p>
            <a:pPr marL="0" indent="0" algn="just" eaLnBrk="1" hangingPunct="1">
              <a:buNone/>
            </a:pPr>
            <a:endParaRPr lang="ru-RU" altLang="ru-RU" sz="20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5" name="Таблица 4">
                <a:extLst>
                  <a:ext uri="{FF2B5EF4-FFF2-40B4-BE49-F238E27FC236}">
                    <a16:creationId xmlns:a16="http://schemas.microsoft.com/office/drawing/2014/main" id="{D877C00B-6B35-8445-9B82-B88EB609ED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335483"/>
                  </p:ext>
                </p:extLst>
              </p:nvPr>
            </p:nvGraphicFramePr>
            <p:xfrm>
              <a:off x="152400" y="1090966"/>
              <a:ext cx="8810445" cy="5627791"/>
            </p:xfrm>
            <a:graphic>
              <a:graphicData uri="http://schemas.openxmlformats.org/drawingml/2006/table">
                <a:tbl>
                  <a:tblPr firstRow="1" firstCol="1" bandRow="1">
                    <a:effectLst>
                      <a:outerShdw blurRad="50800" dist="50800" dir="5400000" algn="ctr" rotWithShape="0">
                        <a:srgbClr val="000000">
                          <a:alpha val="0"/>
                        </a:srgbClr>
                      </a:outerShdw>
                    </a:effectLst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3440451196"/>
                        </a:ext>
                      </a:extLst>
                    </a:gridCol>
                    <a:gridCol w="5914845">
                      <a:extLst>
                        <a:ext uri="{9D8B030D-6E8A-4147-A177-3AD203B41FA5}">
                          <a16:colId xmlns:a16="http://schemas.microsoft.com/office/drawing/2014/main" val="3184970473"/>
                        </a:ext>
                      </a:extLst>
                    </a:gridCol>
                  </a:tblGrid>
                  <a:tr h="2569057">
                    <a:tc>
                      <a:txBody>
                        <a:bodyPr/>
                        <a:lstStyle/>
                        <a:p>
                          <a:pPr marL="0" lvl="0" indent="0" algn="just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+mj-lt"/>
                            <a:buNone/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ru-RU" sz="1600" b="1" dirty="0">
                              <a:solidFill>
                                <a:srgbClr val="FFC000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.</a:t>
                          </a: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За три дня магазин продал 60 ноутбуков. Сколько ноутбуков было продано в первый день, если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проданного в первый день равна 40% проданного во второй день и равна половине проданного в третий день?</a:t>
                          </a:r>
                        </a:p>
                      </a:txBody>
                      <a:tcPr marL="46245" marR="46245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1)Пусть х ноутбуков продали в первый день,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2)Тогда во второй –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х (важно понять, что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ru-RU" sz="1600" b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х – это 40% второго дня, т.е.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х : 0,4 =</a:t>
                          </a:r>
                          <a14:m>
                            <m:oMath xmlns:m="http://schemas.openxmlformats.org/officeDocument/2006/math">
                              <m:r>
                                <a:rPr lang="ru-RU" sz="1600" b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х),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3)А в третий день –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х. 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4)Получим уравнение: х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х+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16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х = 60. Откуда х = 24.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 </a:t>
                          </a:r>
                          <a:r>
                            <a:rPr lang="ru-RU" sz="1600" b="1" dirty="0">
                              <a:solidFill>
                                <a:srgbClr val="FFC000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Ответ: 24 ноутбука продали в первый день.</a:t>
                          </a:r>
                        </a:p>
                      </a:txBody>
                      <a:tcPr marL="46245" marR="46245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134787"/>
                      </a:ext>
                    </a:extLst>
                  </a:tr>
                  <a:tr h="3058734">
                    <a:tc>
                      <a:txBody>
                        <a:bodyPr/>
                        <a:lstStyle/>
                        <a:p>
                          <a:pPr marL="0" lvl="0" indent="0" algn="just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+mj-lt"/>
                            <a:buNone/>
                          </a:pPr>
                          <a:r>
                            <a:rPr lang="ru-RU" sz="1600" b="1" dirty="0">
                              <a:solidFill>
                                <a:srgbClr val="FFC000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4.</a:t>
                          </a: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Если автомобиль из пункта А в пункт В будет ехать со скоростью 80 км/ч, то он опоздает на 20 минут, а если будет ехать со скоростью 90 км/ч, то приедет раньше на         10 минут. Найдите расстояние между пунктами А и В.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b="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6245" marR="46245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fontAlgn="base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1) 20 мин =</a:t>
                          </a:r>
                          <a14:m>
                            <m:oMath xmlns:m="http://schemas.openxmlformats.org/officeDocument/2006/math"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num>
                                <m:den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den>
                              </m:f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ч=</m:t>
                              </m:r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ч</m:t>
                              </m:r>
                            </m:oMath>
                          </a14:m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, 10 мин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den>
                              </m:f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ч=</m:t>
                              </m:r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ч,</m:t>
                              </m:r>
                            </m:oMath>
                          </a14:m>
                          <a:r>
                            <a:rPr lang="ru-RU" sz="1600" b="0" spc="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п</a:t>
                          </a:r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усть </a:t>
                          </a:r>
                          <a:r>
                            <a:rPr lang="ru-RU" sz="1600" b="0" spc="-10" dirty="0" err="1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S</a:t>
                          </a:r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(км) = АВ.</a:t>
                          </a:r>
                          <a:endParaRPr lang="ru-RU" sz="16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panose="020B0604020202020204" pitchFamily="34" charset="0"/>
                          </a:endParaRPr>
                        </a:p>
                        <a:p>
                          <a:pPr fontAlgn="base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2) Если </a:t>
                          </a:r>
                          <a:r>
                            <a:rPr lang="en-US" sz="1600" b="0" i="1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en-US" sz="1600" b="0" spc="-1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a</a:t>
                          </a:r>
                          <a:r>
                            <a:rPr lang="en-US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= </a:t>
                          </a:r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80 км/ч, то он за</a:t>
                          </a:r>
                          <a14:m>
                            <m:oMath xmlns:m="http://schemas.openxmlformats.org/officeDocument/2006/math"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ru-RU" sz="1600" b="0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den>
                              </m:f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ч</m:t>
                              </m:r>
                            </m:oMath>
                          </a14:m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прибудет из пункта А в пункт В, при этом опоздает на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ч</m:t>
                              </m:r>
                              <m:r>
                                <a:rPr lang="ru-RU" sz="1600" b="0" i="0" spc="-1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num>
                                    <m:den>
                                      <m:r>
                                        <a:rPr lang="ru-RU" sz="1600" b="0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den>
                                  </m:f>
                                  <m:r>
                                    <a:rPr lang="ru-RU" sz="1600" b="0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ч</m:t>
                              </m:r>
                            </m:oMath>
                          </a14:m>
                          <a:r>
                            <a:rPr lang="ru-RU" sz="1600" b="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– вовремя.</a:t>
                          </a:r>
                        </a:p>
                        <a:p>
                          <a:pPr fontAlgn="base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4) Если же </a:t>
                          </a:r>
                          <a:r>
                            <a:rPr lang="en-US" sz="1600" b="0" i="1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v</a:t>
                          </a:r>
                          <a:r>
                            <a:rPr lang="en-US" sz="1600" b="0" spc="-1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a</a:t>
                          </a:r>
                          <a:r>
                            <a:rPr lang="en-US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= </a:t>
                          </a:r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90 км/ч, то он за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ru-RU" sz="1600" b="0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den>
                              </m:f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ч</m:t>
                              </m:r>
                            </m:oMath>
                          </a14:m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прибудет из пункта А в пункт В, при этом приедет раньше на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ч</m:t>
                              </m:r>
                              <m:r>
                                <a:rPr lang="ru-RU" sz="1600" b="0" i="0" spc="-1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num>
                                    <m:den>
                                      <m:r>
                                        <a:rPr lang="ru-RU" sz="1600" b="0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90</m:t>
                                      </m:r>
                                    </m:den>
                                  </m:f>
                                  <m:r>
                                    <a:rPr lang="ru-RU" sz="1600" b="0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1600" b="0" i="1" spc="-1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ru-RU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ч</m:t>
                              </m:r>
                            </m:oMath>
                          </a14:m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1600" b="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– вовремя.</a:t>
                          </a:r>
                        </a:p>
                        <a:p>
                          <a:pPr fontAlgn="base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5) </a:t>
                          </a:r>
                          <a:r>
                            <a:rPr lang="ru-RU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Тогда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1600" b="0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den>
                              </m:f>
                              <m:r>
                                <a:rPr lang="en-US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1600" b="0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den>
                              </m:f>
                              <m:r>
                                <a:rPr lang="en-US" sz="1600" b="0" spc="-1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pc="-1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, 9S </a:t>
                          </a: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– </a:t>
                          </a:r>
                          <a:r>
                            <a:rPr lang="en-US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8S = 120 + 240, S=360.</a:t>
                          </a:r>
                          <a:endParaRPr lang="ru-RU" sz="16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panose="020B0604020202020204" pitchFamily="34" charset="0"/>
                          </a:endParaRPr>
                        </a:p>
                        <a:p>
                          <a:pPr fontAlgn="base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b="0" spc="-1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 </a:t>
                          </a:r>
                          <a:r>
                            <a:rPr lang="ru-RU" sz="1600" b="1" spc="-10" dirty="0">
                              <a:solidFill>
                                <a:srgbClr val="FFC000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Ответ</a:t>
                          </a:r>
                          <a:r>
                            <a:rPr lang="en-US" sz="1600" b="1" spc="-10" dirty="0">
                              <a:solidFill>
                                <a:srgbClr val="FFC000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: 360 </a:t>
                          </a:r>
                          <a:r>
                            <a:rPr lang="ru-RU" sz="1600" b="1" spc="-10" dirty="0">
                              <a:solidFill>
                                <a:srgbClr val="FFC000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км.</a:t>
                          </a:r>
                          <a:endParaRPr lang="ru-RU" sz="1600" b="1" dirty="0">
                            <a:solidFill>
                              <a:srgbClr val="FFC000"/>
                            </a:solidFill>
                            <a:effectLst/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 marL="46245" marR="46245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71547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877C00B-6B35-8445-9B82-B88EB609ED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269335483"/>
                  </p:ext>
                </p:extLst>
              </p:nvPr>
            </p:nvGraphicFramePr>
            <p:xfrm>
              <a:off x="152400" y="1090966"/>
              <a:ext cx="8810445" cy="5627791"/>
            </p:xfrm>
            <a:graphic>
              <a:graphicData uri="http://schemas.openxmlformats.org/drawingml/2006/table">
                <a:tbl>
                  <a:tblPr firstRow="1" firstCol="1" bandRow="1">
                    <a:effectLst>
                      <a:outerShdw blurRad="50800" dist="50800" dir="5400000" algn="ctr" rotWithShape="0">
                        <a:srgbClr val="000000">
                          <a:alpha val="0"/>
                        </a:srgbClr>
                      </a:outerShdw>
                    </a:effectLst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3440451196"/>
                        </a:ext>
                      </a:extLst>
                    </a:gridCol>
                    <a:gridCol w="5914845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3184970473"/>
                        </a:ext>
                      </a:extLst>
                    </a:gridCol>
                  </a:tblGrid>
                  <a:tr h="256905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6245" marR="46245" marT="0" marB="0">
                        <a:blipFill>
                          <a:blip r:embed="rId3"/>
                          <a:stretch>
                            <a:fillRect l="-2193" t="-1970" r="-207018" b="-123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6245" marR="46245" marT="0" marB="0">
                        <a:blipFill>
                          <a:blip r:embed="rId3"/>
                          <a:stretch>
                            <a:fillRect l="-50000" t="-1970" r="-1288" b="-1236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49134787"/>
                      </a:ext>
                    </a:extLst>
                  </a:tr>
                  <a:tr h="3058734">
                    <a:tc>
                      <a:txBody>
                        <a:bodyPr/>
                        <a:lstStyle/>
                        <a:p>
                          <a:pPr marL="0" lvl="0" indent="0" algn="just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+mj-lt"/>
                            <a:buNone/>
                          </a:pPr>
                          <a:r>
                            <a:rPr lang="ru-RU" sz="1600" b="1" dirty="0">
                              <a:solidFill>
                                <a:srgbClr val="FFC000"/>
                              </a:solidFill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4.</a:t>
                          </a: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Если автомобиль из пункта А в пункт В будет ехать со скоростью 80 км/ч, то он опоздает на 20 минут, а если будет ехать со скоростью 90 км/ч, то приедет раньше на         10 минут. Найдите расстояние между пунктами А и В.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1600" b="0" dirty="0">
                              <a:effectLst/>
                              <a:latin typeface="+mn-lt"/>
                              <a:cs typeface="Arial" panose="020B0604020202020204" pitchFamily="34" charset="0"/>
                            </a:rPr>
                            <a:t> </a:t>
                          </a:r>
                          <a:endParaRPr lang="ru-RU" sz="1600" b="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6245" marR="46245" marT="0" marB="0">
                        <a:solidFill>
                          <a:schemeClr val="accent1">
                            <a:alpha val="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6245" marR="46245" marT="0" marB="0">
                        <a:blipFill>
                          <a:blip r:embed="rId3"/>
                          <a:stretch>
                            <a:fillRect l="-50000" t="-85537" r="-1288" b="-37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789715479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Изображение 2" descr="Знак лицея с белым контуром.png">
            <a:extLst>
              <a:ext uri="{FF2B5EF4-FFF2-40B4-BE49-F238E27FC236}">
                <a16:creationId xmlns="" xmlns:a16="http://schemas.microsoft.com/office/drawing/2014/main" id="{4CF0EF45-AF76-8E4C-A40C-B600A1BE1F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7" y="134626"/>
            <a:ext cx="571072" cy="57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55199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рбита">
  <a:themeElements>
    <a:clrScheme name="Орбита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Орбита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Орбита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Орбита.thmx</Template>
  <TotalTime>1563</TotalTime>
  <Words>332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Орбита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Екатерина</cp:lastModifiedBy>
  <cp:revision>249</cp:revision>
  <cp:lastPrinted>1601-01-01T00:00:00Z</cp:lastPrinted>
  <dcterms:created xsi:type="dcterms:W3CDTF">2014-02-08T05:55:26Z</dcterms:created>
  <dcterms:modified xsi:type="dcterms:W3CDTF">2021-02-15T15:19:57Z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