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/>
    <p:restoredTop sz="94674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255DD-3BF8-7F46-AE93-86C7B423D819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8553-1379-C74A-9A83-F69707A553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920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oleculeTracer.png">
            <a:extLst>
              <a:ext uri="{FF2B5EF4-FFF2-40B4-BE49-F238E27FC236}">
                <a16:creationId xmlns="" xmlns:a16="http://schemas.microsoft.com/office/drawing/2014/main" id="{FD08599C-008E-FB4A-8357-0C3C850C3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3C9DC8-646F-B641-A3F2-6D432BD7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13594A-360D-E241-A486-3289E48FB800}" type="datetimeFigureOut">
              <a:rPr lang="en-US" altLang="ru-RU"/>
              <a:pPr/>
              <a:t>2/15/2021</a:t>
            </a:fld>
            <a:endParaRPr lang="en-US" altLang="ru-RU" sz="200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A1838CC-AD04-B841-800D-724A26B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hangingPunct="1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0A013CC-FA0E-F845-BB35-F49E5F75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F9C62-58DF-444B-8312-7A78BCF8F0D0}" type="slidenum">
              <a:rPr lang="en-US" altLang="ru-RU"/>
              <a:pPr/>
              <a:t>‹#›</a:t>
            </a:fld>
            <a:endParaRPr lang="en-US" altLang="ru-RU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40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E6AAEAB-04A6-9F45-B43D-329C86EE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8E75E40-AF84-0141-9C88-1E341A7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4B54285-801C-0945-8422-E9DC44C1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C1F2B-96F0-6F42-B3D8-28D1D3CCB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397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CD1769-308A-2646-B93E-B369FC5A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61815D-638E-D34B-8840-1191A1AD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D85364-2833-2746-BB0D-04200440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B19B2-D3D6-EF43-AD35-4D55E17FEA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906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45646A-4769-204E-82A4-00D74ED9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3050D4-41E4-1F4A-9EBB-E946EA01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8D2727-D6A7-FF48-895A-01C8A4EF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C45A-6511-9849-8A96-D94FE129E9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062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26EDD4-8E1F-7946-805C-03183410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F34C1-0BA9-AD4F-8077-BD660B660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9B6B46-036D-1046-B7C1-C9FDCC02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B255-5041-8F4B-B86C-DE16F8A38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04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rtlCol="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8BA562-AA5F-1944-85AA-3A8DAD06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BB5A12-F894-0446-9713-14C5C196BD99}" type="datetimeFigureOut">
              <a:rPr lang="en-US" altLang="ru-RU"/>
              <a:pPr/>
              <a:t>2/15/2021</a:t>
            </a:fld>
            <a:endParaRPr lang="en-U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6AA0E8-C960-DE47-B9A3-74365CF3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E748A-01B4-5147-AC6C-B451B918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67AB0A1-B062-4542-99EE-1A5A4CA64E2E}" type="slidenum">
              <a:rPr lang="en-US" altLang="ru-RU"/>
              <a:pPr/>
              <a:t>‹#›</a:t>
            </a:fld>
            <a:endParaRPr lang="en-US" altLang="ru-RU" sz="2400"/>
          </a:p>
        </p:txBody>
      </p:sp>
    </p:spTree>
    <p:extLst>
      <p:ext uri="{BB962C8B-B14F-4D97-AF65-F5344CB8AC3E}">
        <p14:creationId xmlns="" xmlns:p14="http://schemas.microsoft.com/office/powerpoint/2010/main" val="247384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E727013-5CC8-9445-A8C3-55BD01C2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1809E3E-8018-8942-B0B4-1D0A5C6E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140BA2-FA5F-7340-B3D5-ABA2DCB3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D10E4-E243-2B4B-9278-A6AD65F0D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101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5F5129B-9F42-0543-921C-5A240083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97BA6BD8-3C04-C342-8B73-615891CF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52F9F9F-A2A2-994B-8CD6-E36B743D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C0519-B4ED-1843-AE3B-5E5CFF5E4F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0905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2E88A7C-E292-1242-A115-C1588081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17A5E2EA-B835-E94B-B794-DDAE74D0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6B8A86A-689A-3E4A-8B63-E6F9FC84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B845-A8C3-8448-B593-39B48324C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672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B34DACA-5985-5148-B0AA-BB0DDCEB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5DB39D23-243E-3244-888E-8DC08BC8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4B43127-04DF-E94B-89E2-FE21233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B19B2-8E64-2048-9AD4-DCF0418DD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601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ABC470-4389-9340-9BC1-318E9064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8CBCA-140F-0841-98DE-E94BE2F7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A13FCB-BA4D-484C-AB57-4CF799CE9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D2A6-FF8E-8F47-AD15-0BB30E21FE3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4014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rtlCol="0"/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9273364-43C0-C742-B980-380F8783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B0430DB-3F09-9745-BEEA-31FF0579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FB51583-14FF-7E49-845D-3B573014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ED7D6-F2B7-7449-AE47-8D0BB233C6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747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>
            <a:extLst>
              <a:ext uri="{FF2B5EF4-FFF2-40B4-BE49-F238E27FC236}">
                <a16:creationId xmlns="" xmlns:a16="http://schemas.microsoft.com/office/drawing/2014/main" id="{1BB191CD-BC5E-C248-BC91-846FDE9D6F8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64E63F4-8004-0A49-843B-19FE88E9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AEBC71-A430-7C49-BA7D-439ED9EE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B9F5D8-BDF3-5944-9CAA-7048F2D1D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1789ED-2300-164C-A3A4-E0B8C4A11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5DDA7-FBE2-CD42-956B-9C294C5B3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</a:defRPr>
            </a:lvl1pPr>
          </a:lstStyle>
          <a:p>
            <a:fld id="{CFD92A7D-EDF3-B248-854F-D6D83FE89E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6" r:id="rId1"/>
    <p:sldLayoutId id="2147484287" r:id="rId2"/>
    <p:sldLayoutId id="2147484297" r:id="rId3"/>
    <p:sldLayoutId id="2147484288" r:id="rId4"/>
    <p:sldLayoutId id="2147484289" r:id="rId5"/>
    <p:sldLayoutId id="2147484290" r:id="rId6"/>
    <p:sldLayoutId id="2147484291" r:id="rId7"/>
    <p:sldLayoutId id="2147484298" r:id="rId8"/>
    <p:sldLayoutId id="2147484292" r:id="rId9"/>
    <p:sldLayoutId id="2147484293" r:id="rId10"/>
    <p:sldLayoutId id="2147484294" r:id="rId11"/>
    <p:sldLayoutId id="214748429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panose="020E0502030303020204" pitchFamily="34" charset="0"/>
          <a:cs typeface="Arial" panose="020B0604020202020204" pitchFamily="34" charset="0"/>
        </a:defRPr>
      </a:lvl9pPr>
    </p:titleStyle>
    <p:bodyStyle>
      <a:lvl1pPr marL="403225" indent="-403225" algn="l" rtl="0" fontAlgn="base">
        <a:spcBef>
          <a:spcPts val="2000"/>
        </a:spcBef>
        <a:spcAft>
          <a:spcPct val="0"/>
        </a:spcAft>
        <a:buBlip>
          <a:blip r:embed="rId16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1pPr>
      <a:lvl2pPr marL="806450" indent="-403225" algn="l" rtl="0" fontAlgn="base">
        <a:spcBef>
          <a:spcPts val="600"/>
        </a:spcBef>
        <a:spcAft>
          <a:spcPct val="0"/>
        </a:spcAft>
        <a:buBlip>
          <a:blip r:embed="rId16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2pPr>
      <a:lvl3pPr marL="11430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3pPr>
      <a:lvl4pPr marL="14922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4pPr>
      <a:lvl5pPr marL="1828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Arial" panose="020B0604020202020204" pitchFamily="34" charset="0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0485A6C1-17D2-E344-8828-8095C3CC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9244"/>
            <a:ext cx="8229600" cy="468364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81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kumimoji="0" lang="ru-RU" altLang="ru-RU" sz="3000" b="1" dirty="0">
                <a:ea typeface="Malgun Gothic" panose="020B0503020000020004" pitchFamily="34" charset="-127"/>
              </a:rPr>
              <a:t>Открытая олимпиада ГБОУ Школа № 1568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324FFDD-1EF2-274A-BF0E-83C02BDAEE99}"/>
              </a:ext>
            </a:extLst>
          </p:cNvPr>
          <p:cNvSpPr txBox="1">
            <a:spLocks/>
          </p:cNvSpPr>
          <p:nvPr/>
        </p:nvSpPr>
        <p:spPr>
          <a:xfrm>
            <a:off x="208964" y="764733"/>
            <a:ext cx="4295454" cy="36111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403225" indent="-403225" algn="l" rtl="0" fontAlgn="base">
              <a:spcBef>
                <a:spcPts val="2000"/>
              </a:spcBef>
              <a:spcAft>
                <a:spcPct val="0"/>
              </a:spcAft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1pPr>
            <a:lvl2pPr marL="806450" indent="-403225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3pPr>
            <a:lvl4pPr marL="1492250" indent="-3492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-336550" algn="l" rtl="0" fontAlgn="base"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rgbClr val="FFC000"/>
                </a:solidFill>
                <a:effectLst/>
              </a:rPr>
              <a:t>Примеры заданий 1 тура– 5 класс</a:t>
            </a:r>
          </a:p>
          <a:p>
            <a:pPr marL="403225" lvl="1" indent="0" algn="just">
              <a:buNone/>
            </a:pPr>
            <a:endParaRPr lang="ru-RU" sz="2000" b="0" dirty="0">
              <a:effectLst/>
            </a:endParaRPr>
          </a:p>
          <a:p>
            <a:pPr marL="0" indent="0" algn="just" eaLnBrk="1" hangingPunct="1">
              <a:buNone/>
            </a:pPr>
            <a:endParaRPr lang="ru-RU" altLang="ru-RU" sz="2000" dirty="0"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99B888F-064D-8345-9FF6-23367F96F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045427"/>
              </p:ext>
            </p:extLst>
          </p:nvPr>
        </p:nvGraphicFramePr>
        <p:xfrm>
          <a:off x="178998" y="1371600"/>
          <a:ext cx="8763000" cy="519282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8763000">
                  <a:extLst>
                    <a:ext uri="{9D8B030D-6E8A-4147-A177-3AD203B41FA5}">
                      <a16:colId xmlns="" xmlns:a16="http://schemas.microsoft.com/office/drawing/2014/main" val="2377947845"/>
                    </a:ext>
                  </a:extLst>
                </a:gridCol>
              </a:tblGrid>
              <a:tr h="171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Вычислить: (720-320+400) : (200-180)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8950643"/>
                  </a:ext>
                </a:extLst>
              </a:tr>
              <a:tr h="351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На пароходе плыли 155 пассажиров. На остановке 78 человек вышли и 63 вошли. Сколько пассажиров стало на теплоходе?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3385992"/>
                  </a:ext>
                </a:extLst>
              </a:tr>
              <a:tr h="171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Решите уравнение: 480:(22-х)+28=60.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3443849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Запиши цифрами число: тринадцать миллиардов сто двадцать три тысячи и прибавь к нему 31020.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8007783"/>
                  </a:ext>
                </a:extLst>
              </a:tr>
              <a:tr h="803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Найди вторую цифру суммы     5  8 *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                                                   </a:t>
                      </a:r>
                      <a:r>
                        <a:rPr lang="ru-RU" sz="1400" b="0" u="sng">
                          <a:effectLst/>
                        </a:rPr>
                        <a:t>+ 9 *  9</a:t>
                      </a:r>
                      <a:endParaRPr lang="ru-RU" sz="140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                                                   1 * 3  6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6472014"/>
                  </a:ext>
                </a:extLst>
              </a:tr>
              <a:tr h="261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Найдите произведение суммы чисел 232 и 68 на разность чисел 199 и 99.</a:t>
                      </a: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4283085"/>
                  </a:ext>
                </a:extLst>
              </a:tr>
              <a:tr h="351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Ширина садового участка на 5 м меньше его длины, а длина забора вокруг него 90м. Найдите площадь участка.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7145206"/>
                  </a:ext>
                </a:extLst>
              </a:tr>
              <a:tr h="531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В бидоне 41 литр молока. После того как из него наполнили несколько трехлитровых банок, в бидоне осталось 23 литра. Сколько банок наполнили молоком?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2802532"/>
                  </a:ext>
                </a:extLst>
              </a:tr>
              <a:tr h="171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Найдите остаток от деления числа 7658 на 4.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2965100"/>
                  </a:ext>
                </a:extLst>
              </a:tr>
              <a:tr h="531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Один станок-автомат изготавливает 14 деталей в минуту, а второй – 15 таких же деталей. Сколько деталей изготовят станки, если первый будет работать 15 минут, а второй- 20 минут?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559142"/>
                  </a:ext>
                </a:extLst>
              </a:tr>
              <a:tr h="531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Из двух городов, расстояние между которыми 892 км, навстречу друг другу одновременно вышли два поезда со скоростями 56км\ч и 64км\ч. Найдите расстояние между поездами через 6 часов после выхода.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8607231"/>
                  </a:ext>
                </a:extLst>
              </a:tr>
              <a:tr h="351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>
                          <a:effectLst/>
                        </a:rPr>
                        <a:t>Яблоки при сушке потеряли 85% своей массы. Сколько сушенных яблок получится из 500кг свежих?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338574"/>
                  </a:ext>
                </a:extLst>
              </a:tr>
              <a:tr h="171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Найдите число, если его неполное частное равно 19, делитель 16, а остаток 12.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7" marR="50447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8802091"/>
                  </a:ext>
                </a:extLst>
              </a:tr>
            </a:tbl>
          </a:graphicData>
        </a:graphic>
      </p:graphicFrame>
      <p:pic>
        <p:nvPicPr>
          <p:cNvPr id="5" name="Изображение 2" descr="Знак лицея с белым контуром.png">
            <a:extLst>
              <a:ext uri="{FF2B5EF4-FFF2-40B4-BE49-F238E27FC236}">
                <a16:creationId xmlns="" xmlns:a16="http://schemas.microsoft.com/office/drawing/2014/main" id="{822D4367-DD41-A74B-8E6E-AAD2306AD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7" y="134626"/>
            <a:ext cx="571072" cy="57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03875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бита">
  <a:themeElements>
    <a:clrScheme name="Орбита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Орбита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Орбита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Орбита.thmx</Template>
  <TotalTime>1563</TotalTime>
  <Words>256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Орбита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Екатерина</cp:lastModifiedBy>
  <cp:revision>249</cp:revision>
  <cp:lastPrinted>1601-01-01T00:00:00Z</cp:lastPrinted>
  <dcterms:created xsi:type="dcterms:W3CDTF">2014-02-08T05:55:26Z</dcterms:created>
  <dcterms:modified xsi:type="dcterms:W3CDTF">2021-02-15T15:19:10Z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