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F36A56-9E5B-4E4D-B1A9-448F230DD73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100580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0C1770-713F-4F78-B0E7-35AFB85830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ECC60F-279C-4AA7-8E96-7EBED258CDA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498200" y="184572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7899120" y="184572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1097280" y="394704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4498200" y="394704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7899120" y="3947040"/>
            <a:ext cx="323856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1A930D-B3B1-4BA0-B081-25F3B7ABD40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0305F9-0FF1-4D43-B386-790B99B85BD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100580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AD6BB9-56DC-4E81-8BB1-BC3255D86A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4F6BB3-E1F5-45B9-9E4C-B711D332BC3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C16BF9-A8A4-469A-A428-812D4707C6E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097280" y="286560"/>
            <a:ext cx="10058040" cy="67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8E47C4-EEAF-48FC-8FA0-0476DC21E33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51400" y="1845720"/>
            <a:ext cx="49082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097280" y="394704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71F1FB-ED45-4FA9-8402-C0967EA6F1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49082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251400" y="394704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4C989C-B39E-4350-B6D1-802D3B9E66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9728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51400" y="1845720"/>
            <a:ext cx="49082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1097280" y="3947040"/>
            <a:ext cx="10058040" cy="191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9843A8-AD9E-401B-8EE0-F7C2F7CC58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3240" y="6400800"/>
            <a:ext cx="1218852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Rectangle 8" hidden="1"/>
          <p:cNvSpPr/>
          <p:nvPr/>
        </p:nvSpPr>
        <p:spPr>
          <a:xfrm>
            <a:off x="0" y="6334200"/>
            <a:ext cx="12188520" cy="6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19080" bIns="1908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" name="Straight Connector 9"/>
          <p:cNvCxnSpPr/>
          <p:nvPr/>
        </p:nvCxnSpPr>
        <p:spPr>
          <a:xfrm>
            <a:off x="1193400" y="1737720"/>
            <a:ext cx="996732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3" name="Rectangle 6"/>
          <p:cNvSpPr/>
          <p:nvPr/>
        </p:nvSpPr>
        <p:spPr>
          <a:xfrm>
            <a:off x="0" y="6400800"/>
            <a:ext cx="12191760" cy="4568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7"/>
          <p:cNvSpPr/>
          <p:nvPr/>
        </p:nvSpPr>
        <p:spPr>
          <a:xfrm>
            <a:off x="0" y="6334200"/>
            <a:ext cx="12191760" cy="66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21600" bIns="216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97280" y="758880"/>
            <a:ext cx="10058040" cy="356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О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б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р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а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з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е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ц 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з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а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г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о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л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о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в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к</a:t>
            </a:r>
            <a:r>
              <a:rPr b="0" lang="ru-RU" sz="8000" spc="-52" strike="noStrike">
                <a:solidFill>
                  <a:schemeClr val="dk1">
                    <a:lumMod val="85000"/>
                    <a:lumOff val="15000"/>
                  </a:schemeClr>
                </a:solidFill>
                <a:latin typeface="Calibri Light"/>
              </a:rPr>
              <a:t>а</a:t>
            </a:r>
            <a:endParaRPr b="0" lang="ru-RU" sz="8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1097280" y="6459840"/>
            <a:ext cx="24717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9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900" spc="-1" strike="noStrike">
                <a:solidFill>
                  <a:srgbClr val="ffffff"/>
                </a:solidFill>
                <a:latin typeface="Calibri"/>
              </a:rPr>
              <a:t>&lt;дата/время&gt;</a:t>
            </a:r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2"/>
          </p:nvPr>
        </p:nvSpPr>
        <p:spPr>
          <a:xfrm>
            <a:off x="3686040" y="6459840"/>
            <a:ext cx="48225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9900360" y="6459840"/>
            <a:ext cx="1311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05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4C8CF42-4AE2-4AF5-9495-4998C282EB75}" type="slidenum">
              <a:rPr b="0" lang="ru-RU" sz="1050" spc="-1" strike="noStrike">
                <a:solidFill>
                  <a:srgbClr val="ffffff"/>
                </a:solidFill>
                <a:latin typeface="Calibri"/>
              </a:rPr>
              <a:t>&lt;номер&gt;</a:t>
            </a:fld>
            <a:endParaRPr b="0" lang="ru-RU" sz="1050" spc="-1" strike="noStrike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440" y="4343400"/>
            <a:ext cx="987588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Для правки структуры щёлкните мышью</a:t>
            </a: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Второй уровень структуры</a:t>
            </a:r>
            <a:endParaRPr b="0" lang="ru-RU" sz="14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4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Третий уровень структуры</a:t>
            </a:r>
            <a:endParaRPr b="0" lang="ru-RU" sz="14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Четвёртый уровень структуры</a:t>
            </a:r>
            <a:endParaRPr b="0" lang="ru-RU" sz="14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665000" y="595080"/>
            <a:ext cx="10613160" cy="3674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О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тч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н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ая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ко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н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ф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н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ц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ия </a:t>
            </a:r>
            <a:br>
              <a:rPr sz="5400"/>
            </a:b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ес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у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рс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н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ог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о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ц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нт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1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5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6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8</a:t>
            </a:r>
            <a:br>
              <a:rPr sz="5400"/>
            </a:b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со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ш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ко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л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м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п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ое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кт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 </a:t>
            </a:r>
            <a:br>
              <a:rPr sz="5400"/>
            </a:b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М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м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че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ск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ая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ве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ка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л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ь </a:t>
            </a:r>
            <a:br>
              <a:rPr sz="5400"/>
            </a:b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М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м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че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ск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ая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ве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рт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и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ка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л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ь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П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Л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Ю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С</a:t>
            </a:r>
            <a:endParaRPr b="0" lang="ru-RU" sz="5400" spc="-1" strike="noStrike">
              <a:solidFill>
                <a:schemeClr val="dk1"/>
              </a:solidFill>
              <a:latin typeface="Calibri"/>
            </a:endParaRPr>
          </a:p>
        </p:txBody>
      </p:sp>
      <p:grpSp>
        <p:nvGrpSpPr>
          <p:cNvPr id="48" name="Группа 9"/>
          <p:cNvGrpSpPr/>
          <p:nvPr/>
        </p:nvGrpSpPr>
        <p:grpSpPr>
          <a:xfrm>
            <a:off x="253440" y="64080"/>
            <a:ext cx="3061440" cy="3801600"/>
            <a:chOff x="253440" y="64080"/>
            <a:chExt cx="3061440" cy="3801600"/>
          </a:xfrm>
        </p:grpSpPr>
        <p:pic>
          <p:nvPicPr>
            <p:cNvPr id="49" name="Рисунок 6" descr=""/>
            <p:cNvPicPr/>
            <p:nvPr/>
          </p:nvPicPr>
          <p:blipFill>
            <a:blip r:embed="rId1"/>
            <a:stretch/>
          </p:blipFill>
          <p:spPr>
            <a:xfrm>
              <a:off x="769320" y="1150560"/>
              <a:ext cx="1995480" cy="1995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Прямоугольник 7"/>
            <p:cNvSpPr txBox="1"/>
            <p:nvPr/>
          </p:nvSpPr>
          <p:spPr>
            <a:xfrm>
              <a:off x="253440" y="64080"/>
              <a:ext cx="3061440" cy="3312000"/>
            </a:xfrm>
            <a:prstGeom prst="rect">
              <a:avLst/>
            </a:prstGeom>
          </p:spPr>
          <p:txBody>
            <a:bodyPr wrap="none" anchor="t" anchorCtr="1">
              <a:prstTxWarp prst="textArchDown">
                <a:avLst>
                  <a:gd name="adj" fmla="val 1100615"/>
                </a:avLst>
              </a:prstTxWarp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b="0" lang="ru-RU" sz="20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 </a:t>
              </a:r>
              <a:r>
                <a:rPr b="0" lang="ru-RU" sz="20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имени Пабло Неруды </a:t>
              </a:r>
              <a:endParaRPr b="0" lang="ru-RU" sz="2000" spc="-1" strike="noStrike">
                <a:ln w="22320">
                  <a:noFill/>
                </a:ln>
                <a:solidFill>
                  <a:srgbClr val="0070c0"/>
                </a:solidFill>
                <a:latin typeface="Arial"/>
              </a:endParaRPr>
            </a:p>
          </p:txBody>
        </p:sp>
        <p:sp>
          <p:nvSpPr>
            <p:cNvPr id="51" name="Прямоугольник 8"/>
            <p:cNvSpPr txBox="1"/>
            <p:nvPr/>
          </p:nvSpPr>
          <p:spPr>
            <a:xfrm>
              <a:off x="284040" y="824040"/>
              <a:ext cx="2880000" cy="3041640"/>
            </a:xfrm>
            <a:prstGeom prst="rect">
              <a:avLst/>
            </a:prstGeom>
          </p:spPr>
          <p:txBody>
            <a:bodyPr wrap="none" anchor="ctr" anchorCtr="1">
              <a:prstTxWarp prst="textButton">
                <a:avLst>
                  <a:gd name="adj" fmla="val 10728514"/>
                </a:avLst>
              </a:prstTxWarp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b="0" lang="ru-RU" sz="36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ГБОУ Школа № 1568</a:t>
              </a:r>
              <a:endParaRPr b="0" lang="ru-RU" sz="3600" spc="-1" strike="noStrike">
                <a:ln w="22320">
                  <a:noFill/>
                </a:ln>
                <a:solidFill>
                  <a:srgbClr val="0070c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med" p14:dur="800">
        <p:circle/>
      </p:transition>
    </mc:Choice>
    <mc:Fallback>
      <p:transition spd="med">
        <p:circl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953280" y="5797080"/>
            <a:ext cx="1039644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4800" spc="-52" strike="noStrike">
                <a:solidFill>
                  <a:schemeClr val="lt1"/>
                </a:solidFill>
                <a:latin typeface="Calibri Light"/>
              </a:rPr>
              <a:t>Мастер-классы по математике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graphicFrame>
        <p:nvGraphicFramePr>
          <p:cNvPr id="90" name="Объект 3"/>
          <p:cNvGraphicFramePr/>
          <p:nvPr/>
        </p:nvGraphicFramePr>
        <p:xfrm>
          <a:off x="121320" y="69120"/>
          <a:ext cx="11886120" cy="6089760"/>
        </p:xfrm>
        <a:graphic>
          <a:graphicData uri="http://schemas.openxmlformats.org/drawingml/2006/table">
            <a:tbl>
              <a:tblPr/>
              <a:tblGrid>
                <a:gridCol w="2971440"/>
                <a:gridCol w="1396440"/>
                <a:gridCol w="4546440"/>
                <a:gridCol w="2971440"/>
              </a:tblGrid>
              <a:tr h="6966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Гусев Алексей Юрьевич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29.11.2023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Выделение целой части как алгебраический метод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236, 709, 950, 1413, 1430, 1506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9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Полуэктова Наталья Павловна, Баженова Олеся Юрьевна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17.01.2024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Решение задач на нахождение величин альтернативными методами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305, 962, 967, 1220, 1381, 1416, 1499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66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Гусев Алексей Юрьевич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06.02.2024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Линейные диофантовы уравнения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956, 962, 967, 1416, 1506, 1554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66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Крачковский Сергей Михайлович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07.03.2024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Задачи с параметром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281, 304, 1317, 1499, 1955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66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Захарова Татьяна Львовна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19.03.2024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Теорема Стюарта в курсе планиметрии 8-9 класса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Бибирево, 967, 1317, 1413, 1506, 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28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Аброскин Александр Борисович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29.03.2024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Новые темы по теории вероятности в задачах ЕГЭ по математике в 2024 году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Бибирево, 1-й МОК, 283, 293, 305, 956, 962, 967, 1412, 1413, 1416, 1499, 1506, 1573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97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Крачковский Сергей Михайлович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05.04.2024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Посмотрим на задачу по-другому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9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Бибирево, 1-й МОК, 956, 962, 1374, 1412, 1413, 1416, 1430</a:t>
                      </a:r>
                      <a:endParaRPr b="0" lang="ru-RU" sz="1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98360" y="5784120"/>
            <a:ext cx="1182636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4800" spc="-52" strike="noStrike">
                <a:solidFill>
                  <a:schemeClr val="lt1"/>
                </a:solidFill>
                <a:latin typeface="Calibri Light"/>
              </a:rPr>
              <a:t>Мастер-классы по физике и Информатике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graphicFrame>
        <p:nvGraphicFramePr>
          <p:cNvPr id="92" name="Объект 3"/>
          <p:cNvGraphicFramePr/>
          <p:nvPr/>
        </p:nvGraphicFramePr>
        <p:xfrm>
          <a:off x="409680" y="560880"/>
          <a:ext cx="11209680" cy="4636080"/>
        </p:xfrm>
        <a:graphic>
          <a:graphicData uri="http://schemas.openxmlformats.org/drawingml/2006/table">
            <a:tbl>
              <a:tblPr/>
              <a:tblGrid>
                <a:gridCol w="2748960"/>
                <a:gridCol w="1565280"/>
                <a:gridCol w="4092840"/>
                <a:gridCol w="2802240"/>
              </a:tblGrid>
              <a:tr h="918000"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Головин Александр Дмитриевич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11.01.2024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Графы из математики в информатику – способ хранения и обход в ширину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1412, 1506, 1554, 1955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8000"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Головин Александр Дмитриевич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18.01.2024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Графы из математики в информатику – обход в глубину и алгоритм Дейкстры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305, 962, 1955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93760"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Лезина Наталья Владимировна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27.02.2024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Реализация современных образовательных технологий в процессе решения многоуровневых задач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281, 305, 709, 956, 962, 1381, 1499, 1506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8000"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Жучкова Елена Михайловна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26.03.2024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Решение задач повышенной сложности ЕГЭ по физике в 2024 году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360" rIns="9036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Бибирево, 281, 305, 953, 956, 1381, 1413, 1416, 1430, 1499, 1506, 2044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360" marR="9036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26960" y="452880"/>
            <a:ext cx="1039644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85641"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4800" spc="-52" strike="noStrike">
                <a:solidFill>
                  <a:srgbClr val="c00000"/>
                </a:solidFill>
                <a:latin typeface="Calibri Light"/>
              </a:rPr>
              <a:t>Методические семинары для учителей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38280" y="2096280"/>
            <a:ext cx="6469560" cy="219060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Calibri"/>
              <a:buChar char=" "/>
            </a:pPr>
            <a:r>
              <a:rPr b="0" lang="ru-RU" sz="32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Карпенко Ирина Сергеевна</a:t>
            </a:r>
            <a:endParaRPr b="0" lang="ru-RU" sz="32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Calibri"/>
              <a:buChar char=" "/>
            </a:pPr>
            <a:r>
              <a:rPr b="0" lang="ru-RU" sz="32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Среда, 18:00 – 19:30, очно по адресу пр-д Шокальского, д.7, к.2</a:t>
            </a:r>
            <a:endParaRPr b="0" lang="ru-RU" sz="32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95" name="Объект 2"/>
          <p:cNvSpPr/>
          <p:nvPr/>
        </p:nvSpPr>
        <p:spPr>
          <a:xfrm>
            <a:off x="491040" y="633348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ru-RU" sz="3200" spc="-1" strike="noStrike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96" name="Прямоугольник 4"/>
          <p:cNvSpPr/>
          <p:nvPr/>
        </p:nvSpPr>
        <p:spPr>
          <a:xfrm>
            <a:off x="665280" y="3878280"/>
            <a:ext cx="639756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Глория 709, 956, 1416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68120" y="289080"/>
            <a:ext cx="1139940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93560" lnSpcReduction="10000"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4800" spc="-52" strike="noStrike">
                <a:solidFill>
                  <a:srgbClr val="c00000"/>
                </a:solidFill>
                <a:latin typeface="Calibri Light"/>
              </a:rPr>
              <a:t>Кружок по математике для 6-7 классов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510480" y="1989360"/>
            <a:ext cx="10515240" cy="215388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rmAutofit/>
          </a:bodyPr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Calibri"/>
              <a:buChar char=" "/>
            </a:pPr>
            <a:r>
              <a:rPr b="0" lang="ru-RU" sz="28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Ланских Ирина Юрьевна, Юдин Георгий Павлович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  <a:p>
            <a:pPr marL="91440" indent="-9144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1cade4"/>
              </a:buClr>
              <a:buFont typeface="Calibri"/>
              <a:buChar char=" "/>
            </a:pPr>
            <a:r>
              <a:rPr b="0" lang="ru-RU" sz="2800" spc="-1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"/>
              </a:rPr>
              <a:t>Среда, 18:00 – 19:50, очно по адресу пр-д Шокальского, д.7, к.2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99" name="Объект 2"/>
          <p:cNvSpPr/>
          <p:nvPr/>
        </p:nvSpPr>
        <p:spPr>
          <a:xfrm>
            <a:off x="603000" y="324504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956, 967, 709, 1416, 1374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097280" y="286560"/>
            <a:ext cx="10058040" cy="145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85000"/>
              </a:lnSpc>
              <a:buNone/>
            </a:pPr>
            <a:r>
              <a:rPr b="0" lang="ru-RU" sz="4800" spc="-52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 Light"/>
              </a:rPr>
              <a:t>Спасибо за внимание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grpSp>
        <p:nvGrpSpPr>
          <p:cNvPr id="101" name="Группа 3"/>
          <p:cNvGrpSpPr/>
          <p:nvPr/>
        </p:nvGrpSpPr>
        <p:grpSpPr>
          <a:xfrm>
            <a:off x="8094960" y="1323360"/>
            <a:ext cx="3061440" cy="3801960"/>
            <a:chOff x="8094960" y="1323360"/>
            <a:chExt cx="3061440" cy="3801960"/>
          </a:xfrm>
        </p:grpSpPr>
        <p:pic>
          <p:nvPicPr>
            <p:cNvPr id="102" name="Рисунок 4" descr=""/>
            <p:cNvPicPr/>
            <p:nvPr/>
          </p:nvPicPr>
          <p:blipFill>
            <a:blip r:embed="rId1"/>
            <a:stretch/>
          </p:blipFill>
          <p:spPr>
            <a:xfrm>
              <a:off x="8610840" y="2409840"/>
              <a:ext cx="1995480" cy="1995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3" name="Прямоугольник 5"/>
            <p:cNvSpPr txBox="1"/>
            <p:nvPr/>
          </p:nvSpPr>
          <p:spPr>
            <a:xfrm>
              <a:off x="8094960" y="1323360"/>
              <a:ext cx="3061440" cy="3312000"/>
            </a:xfrm>
            <a:prstGeom prst="rect">
              <a:avLst/>
            </a:prstGeom>
          </p:spPr>
          <p:txBody>
            <a:bodyPr wrap="none" anchor="t" anchorCtr="1">
              <a:prstTxWarp prst="textArchDown">
                <a:avLst>
                  <a:gd name="adj" fmla="val 1100615"/>
                </a:avLst>
              </a:prstTxWarp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b="0" lang="ru-RU" sz="20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 </a:t>
              </a:r>
              <a:r>
                <a:rPr b="0" lang="ru-RU" sz="20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имени Пабло Неруды </a:t>
              </a:r>
              <a:endParaRPr b="0" lang="ru-RU" sz="2000" spc="-1" strike="noStrike">
                <a:ln w="22320">
                  <a:noFill/>
                </a:ln>
                <a:solidFill>
                  <a:srgbClr val="0070c0"/>
                </a:solidFill>
                <a:latin typeface="Arial"/>
              </a:endParaRPr>
            </a:p>
          </p:txBody>
        </p:sp>
        <p:sp>
          <p:nvSpPr>
            <p:cNvPr id="104" name="Прямоугольник 6"/>
            <p:cNvSpPr txBox="1"/>
            <p:nvPr/>
          </p:nvSpPr>
          <p:spPr>
            <a:xfrm>
              <a:off x="8125200" y="2083680"/>
              <a:ext cx="2880000" cy="3041640"/>
            </a:xfrm>
            <a:prstGeom prst="rect">
              <a:avLst/>
            </a:prstGeom>
          </p:spPr>
          <p:txBody>
            <a:bodyPr wrap="none" anchor="ctr" anchorCtr="1">
              <a:prstTxWarp prst="textButton">
                <a:avLst>
                  <a:gd name="adj" fmla="val 10728514"/>
                </a:avLst>
              </a:prstTxWarp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b="0" lang="ru-RU" sz="3600" spc="-1" strike="noStrike">
                  <a:ln w="22320">
                    <a:noFill/>
                  </a:ln>
                  <a:solidFill>
                    <a:srgbClr val="0070c0"/>
                  </a:solidFill>
                  <a:latin typeface="Calibri"/>
                </a:rPr>
                <a:t>ГБОУ Школа № 1568</a:t>
              </a:r>
              <a:endParaRPr b="0" lang="ru-RU" sz="3600" spc="-1" strike="noStrike">
                <a:ln w="22320">
                  <a:noFill/>
                </a:ln>
                <a:solidFill>
                  <a:srgbClr val="0070c0"/>
                </a:solidFill>
                <a:latin typeface="Arial"/>
              </a:endParaRPr>
            </a:p>
          </p:txBody>
        </p:sp>
      </p:grpSp>
      <p:sp>
        <p:nvSpPr>
          <p:cNvPr id="105" name="Прямоугольник 7"/>
          <p:cNvSpPr/>
          <p:nvPr/>
        </p:nvSpPr>
        <p:spPr>
          <a:xfrm>
            <a:off x="209880" y="2222280"/>
            <a:ext cx="751032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000080"/>
                </a:solidFill>
                <a:latin typeface="Roboto"/>
              </a:rPr>
              <a:t>Куратор ресурсного центра «Математическая вертикаль»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000080"/>
                </a:solidFill>
                <a:latin typeface="Roboto"/>
              </a:rPr>
              <a:t>ГБОУ Школа № 1568 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444444"/>
                </a:solidFill>
                <a:latin typeface="Georgia"/>
              </a:rPr>
              <a:t>Аброскин Александр Борисович, учитель математики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444444"/>
                </a:solidFill>
                <a:latin typeface="Georgia"/>
              </a:rPr>
              <a:t> </a:t>
            </a:r>
            <a:r>
              <a:rPr b="1" lang="ru-RU" sz="2000" spc="-1" strike="noStrike">
                <a:solidFill>
                  <a:srgbClr val="444444"/>
                </a:solidFill>
                <a:latin typeface="Georgia"/>
              </a:rPr>
              <a:t>Еmail : aleksandr.abroskin@phystech.edu 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000080"/>
                </a:solidFill>
                <a:latin typeface="Georgia"/>
              </a:rPr>
              <a:t>Ответственный по взаимодействию со школами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000" spc="-1" strike="noStrike">
                <a:solidFill>
                  <a:srgbClr val="444444"/>
                </a:solidFill>
                <a:latin typeface="Georgia"/>
              </a:rPr>
              <a:t>Смирнова Ирина Вадимовна, учитель математики</a:t>
            </a:r>
            <a:br>
              <a:rPr sz="2000"/>
            </a:br>
            <a:r>
              <a:rPr b="1" lang="ru-RU" sz="2000" spc="-1" strike="noStrike">
                <a:solidFill>
                  <a:srgbClr val="444444"/>
                </a:solidFill>
                <a:latin typeface="Georgia"/>
              </a:rPr>
              <a:t> Еmail: smirnova.irina.535@mail.ru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6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19320" y="-646920"/>
            <a:ext cx="11584800" cy="1638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Эрудит-квартет 7 класс </a:t>
            </a:r>
            <a:r>
              <a:rPr b="1" lang="ru-RU" sz="5400" spc="-52" strike="noStrike">
                <a:solidFill>
                  <a:srgbClr val="c00000"/>
                </a:solidFill>
                <a:latin typeface="Calibri Light"/>
              </a:rPr>
              <a:t>07.12.2023</a:t>
            </a:r>
            <a:endParaRPr b="0" lang="ru-RU" sz="5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70080" y="5134320"/>
            <a:ext cx="11646000" cy="101592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956, 962, 967, 709, 1381, 1415, 1430, 1506, 1554, 1558, 1955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54" name="Таблица 3"/>
          <p:cNvGraphicFramePr/>
          <p:nvPr/>
        </p:nvGraphicFramePr>
        <p:xfrm>
          <a:off x="302040" y="2268720"/>
          <a:ext cx="11300400" cy="2794680"/>
        </p:xfrm>
        <a:graphic>
          <a:graphicData uri="http://schemas.openxmlformats.org/drawingml/2006/table">
            <a:tbl>
              <a:tblPr/>
              <a:tblGrid>
                <a:gridCol w="2824920"/>
                <a:gridCol w="3256200"/>
                <a:gridCol w="2393640"/>
                <a:gridCol w="2824920"/>
              </a:tblGrid>
              <a:tr h="99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Горячие пирожки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1558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Мельников А.В.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90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Космос 2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1415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Чигирь В.А.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971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Формулы 1554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1554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Сендерович Т.В.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5" name="Объект 2"/>
          <p:cNvSpPr/>
          <p:nvPr/>
        </p:nvSpPr>
        <p:spPr>
          <a:xfrm>
            <a:off x="691560" y="115092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8000" y="86400"/>
            <a:ext cx="1181340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Эрудит-квартет 8 класс 08.12.2023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0400" y="5212080"/>
            <a:ext cx="11118240" cy="55008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293, 956, 962, 709, 1506, 1554, 1558, 1955 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58" name="Таблица 3"/>
          <p:cNvGraphicFramePr/>
          <p:nvPr/>
        </p:nvGraphicFramePr>
        <p:xfrm>
          <a:off x="500400" y="2122200"/>
          <a:ext cx="10868760" cy="2923920"/>
        </p:xfrm>
        <a:graphic>
          <a:graphicData uri="http://schemas.openxmlformats.org/drawingml/2006/table">
            <a:tbl>
              <a:tblPr/>
              <a:tblGrid>
                <a:gridCol w="2717280"/>
                <a:gridCol w="2717280"/>
                <a:gridCol w="2613600"/>
                <a:gridCol w="2820600"/>
              </a:tblGrid>
              <a:tr h="1053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Корень знаний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293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Матвеева Л.А.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53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Апельсинки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1955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Сапрыкина В.В.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72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Ребус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1955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Сапрыкина В.В.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9" name="Объект 2"/>
          <p:cNvSpPr/>
          <p:nvPr/>
        </p:nvSpPr>
        <p:spPr>
          <a:xfrm>
            <a:off x="631080" y="128052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7440" y="0"/>
            <a:ext cx="1039644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85641"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Эрудит-квартет 9 класс 14.12.2023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19320" y="5315400"/>
            <a:ext cx="12191760" cy="82692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800" spc="-1" strike="noStrike">
                <a:solidFill>
                  <a:srgbClr val="c00000"/>
                </a:solidFill>
                <a:latin typeface="Calibri"/>
              </a:rPr>
              <a:t>281, 293, 305, 709, 956, 962, 1374, 1381, 1416, 1430, 1499, 1506, 1554, 1558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62" name="Таблица 3"/>
          <p:cNvGraphicFramePr/>
          <p:nvPr/>
        </p:nvGraphicFramePr>
        <p:xfrm>
          <a:off x="241560" y="1759680"/>
          <a:ext cx="11351880" cy="3407040"/>
        </p:xfrm>
        <a:graphic>
          <a:graphicData uri="http://schemas.openxmlformats.org/drawingml/2006/table">
            <a:tbl>
              <a:tblPr/>
              <a:tblGrid>
                <a:gridCol w="2475720"/>
                <a:gridCol w="3200400"/>
                <a:gridCol w="2837880"/>
                <a:gridCol w="2837880"/>
              </a:tblGrid>
              <a:tr h="957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Фракталы 1554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1554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Сендерович Т.В.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957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Если доедем, уже неплохо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1416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Райков Г.А., Лукашина В.А.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57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Пожилые математики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1506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Трофимова О.Е.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3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Производная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558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Чистякова И.В.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3" name="Объект 2"/>
          <p:cNvSpPr/>
          <p:nvPr/>
        </p:nvSpPr>
        <p:spPr>
          <a:xfrm>
            <a:off x="717480" y="117684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6280" y="150840"/>
            <a:ext cx="1145124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Эрудит-квартет 10 класс 15.12.2023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33880" y="5220720"/>
            <a:ext cx="10515240" cy="51552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800" spc="-1" strike="noStrike">
                <a:solidFill>
                  <a:srgbClr val="c00000"/>
                </a:solidFill>
                <a:latin typeface="Calibri"/>
              </a:rPr>
              <a:t>293, 956, 1374, 1381, 1416, 1558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66" name="Таблица 3"/>
          <p:cNvGraphicFramePr/>
          <p:nvPr/>
        </p:nvGraphicFramePr>
        <p:xfrm>
          <a:off x="319320" y="2009880"/>
          <a:ext cx="11136240" cy="2667960"/>
        </p:xfrm>
        <a:graphic>
          <a:graphicData uri="http://schemas.openxmlformats.org/drawingml/2006/table">
            <a:tbl>
              <a:tblPr/>
              <a:tblGrid>
                <a:gridCol w="2783880"/>
                <a:gridCol w="2783880"/>
                <a:gridCol w="2783880"/>
                <a:gridCol w="2783880"/>
              </a:tblGrid>
              <a:tr h="956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Земля стоит на черепашках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293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Савушкина М.А., Холоднюк Е.А.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540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Аллё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1558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Мельников А.В.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56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Пики в квадрате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1374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Кручок А.М., Гречина Е.С.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7" name="Объект 2"/>
          <p:cNvSpPr/>
          <p:nvPr/>
        </p:nvSpPr>
        <p:spPr>
          <a:xfrm>
            <a:off x="415440" y="115092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41560" y="0"/>
            <a:ext cx="1141236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Физический бой 7 класс 08.02.2024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47760" y="5591520"/>
            <a:ext cx="11843640" cy="60192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800" spc="-1" strike="noStrike">
                <a:solidFill>
                  <a:srgbClr val="c00000"/>
                </a:solidFill>
                <a:latin typeface="Calibri"/>
              </a:rPr>
              <a:t>305, 709, 956, 962, 1374, 1381, 1416, 1554, 1955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70" name="Таблица 3"/>
          <p:cNvGraphicFramePr/>
          <p:nvPr/>
        </p:nvGraphicFramePr>
        <p:xfrm>
          <a:off x="203040" y="1499040"/>
          <a:ext cx="11278080" cy="3478320"/>
        </p:xfrm>
        <a:graphic>
          <a:graphicData uri="http://schemas.openxmlformats.org/drawingml/2006/table">
            <a:tbl>
              <a:tblPr/>
              <a:tblGrid>
                <a:gridCol w="2376000"/>
                <a:gridCol w="2941560"/>
                <a:gridCol w="3141000"/>
                <a:gridCol w="2819520"/>
              </a:tblGrid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Мудрые пацаны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962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Миронова Л.В.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Осторожно, 7Д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</a:t>
                      </a: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1955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Есаян С.Р.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Физматики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962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Жирнова Л.Ф.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Гелиос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956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Ленинг Т.В.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05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Физическая величина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1554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Федосеев Н.И.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05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Яблоки Ньютона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305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Шайнурова А.Р., Титова Е.А.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Объект 2"/>
          <p:cNvSpPr/>
          <p:nvPr/>
        </p:nvSpPr>
        <p:spPr>
          <a:xfrm>
            <a:off x="820800" y="96984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324080" y="0"/>
            <a:ext cx="10396440" cy="115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85641"/>
          </a:bodyPr>
          <a:p>
            <a:pPr indent="0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Физический бой 8 класс 09.02.2024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59800" y="5298120"/>
            <a:ext cx="11732400" cy="39492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800" spc="-1" strike="noStrike">
                <a:solidFill>
                  <a:srgbClr val="c00000"/>
                </a:solidFill>
                <a:latin typeface="Calibri"/>
              </a:rPr>
              <a:t>1-й МОК, 305, 709, 956, 962, 1381, 1416, 1554, 1955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74" name="Таблица 3"/>
          <p:cNvGraphicFramePr/>
          <p:nvPr/>
        </p:nvGraphicFramePr>
        <p:xfrm>
          <a:off x="461880" y="1861200"/>
          <a:ext cx="11053800" cy="3193560"/>
        </p:xfrm>
        <a:graphic>
          <a:graphicData uri="http://schemas.openxmlformats.org/drawingml/2006/table">
            <a:tbl>
              <a:tblPr/>
              <a:tblGrid>
                <a:gridCol w="2650320"/>
                <a:gridCol w="2442600"/>
                <a:gridCol w="2518560"/>
                <a:gridCol w="3441600"/>
              </a:tblGrid>
              <a:tr h="12380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Дед Буквоед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709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Масленникова О.А.,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Заворотная Н.В.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2380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Заряд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709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Масленникова О.А.,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Заворотная Н.В.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171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Дэймос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956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Ленинг Т.В.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5" name="Объект 2"/>
          <p:cNvSpPr/>
          <p:nvPr/>
        </p:nvSpPr>
        <p:spPr>
          <a:xfrm>
            <a:off x="864000" y="109908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0" y="-112320"/>
            <a:ext cx="11671200" cy="118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3600" spc="-52" strike="noStrike">
                <a:solidFill>
                  <a:srgbClr val="c00000"/>
                </a:solidFill>
                <a:latin typeface="Calibri Light"/>
              </a:rPr>
              <a:t>Самый умный математик </a:t>
            </a:r>
            <a:br>
              <a:rPr sz="3600"/>
            </a:br>
            <a:r>
              <a:rPr b="1" lang="ru-RU" sz="3600" spc="-52" strike="noStrike">
                <a:solidFill>
                  <a:schemeClr val="dk1">
                    <a:lumMod val="75000"/>
                    <a:lumOff val="25000"/>
                  </a:schemeClr>
                </a:solidFill>
                <a:latin typeface="Calibri Light"/>
              </a:rPr>
              <a:t>7 класс 14.03.24        8 класс  15.03.24        9/10 класс 21.03.24</a:t>
            </a:r>
            <a:endParaRPr b="0" lang="ru-RU" sz="3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72240" y="5952960"/>
            <a:ext cx="11643840" cy="38700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400" spc="-1" strike="noStrike">
                <a:solidFill>
                  <a:srgbClr val="c00000"/>
                </a:solidFill>
                <a:latin typeface="Calibri"/>
              </a:rPr>
              <a:t>293, 305, 709, 956, 962, 967, 1381, 1416, 1506, 1554, 1955</a:t>
            </a:r>
            <a:endParaRPr b="0" lang="ru-RU" sz="24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sp>
        <p:nvSpPr>
          <p:cNvPr id="78" name="Объект 2"/>
          <p:cNvSpPr/>
          <p:nvPr/>
        </p:nvSpPr>
        <p:spPr>
          <a:xfrm>
            <a:off x="708840" y="1716480"/>
            <a:ext cx="10515240" cy="48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7 класс                                                                        8 класс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9" name="Таблица 5"/>
          <p:cNvGraphicFramePr/>
          <p:nvPr/>
        </p:nvGraphicFramePr>
        <p:xfrm>
          <a:off x="212400" y="2166120"/>
          <a:ext cx="5335200" cy="1500840"/>
        </p:xfrm>
        <a:graphic>
          <a:graphicData uri="http://schemas.openxmlformats.org/drawingml/2006/table">
            <a:tbl>
              <a:tblPr/>
              <a:tblGrid>
                <a:gridCol w="1104480"/>
                <a:gridCol w="1600560"/>
                <a:gridCol w="705240"/>
                <a:gridCol w="1924560"/>
              </a:tblGrid>
              <a:tr h="416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София 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1554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4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Сендерович Т.В.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Иван 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Сендерович Т.В.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Александр 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962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Козяева Е.П.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" name="Таблица 6"/>
          <p:cNvGraphicFramePr/>
          <p:nvPr/>
        </p:nvGraphicFramePr>
        <p:xfrm>
          <a:off x="177840" y="4055760"/>
          <a:ext cx="5335200" cy="1645560"/>
        </p:xfrm>
        <a:graphic>
          <a:graphicData uri="http://schemas.openxmlformats.org/drawingml/2006/table">
            <a:tbl>
              <a:tblPr/>
              <a:tblGrid>
                <a:gridCol w="1104480"/>
                <a:gridCol w="1591920"/>
                <a:gridCol w="705240"/>
                <a:gridCol w="1933200"/>
              </a:tblGrid>
              <a:tr h="416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Александр 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1416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Райков Г.А., Лукашина В.А.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Артур 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Сендерович Т.В.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Никита М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1416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Райков Г.А., Лукашина В.А.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" name="Таблица 7"/>
          <p:cNvGraphicFramePr/>
          <p:nvPr/>
        </p:nvGraphicFramePr>
        <p:xfrm>
          <a:off x="6113160" y="2162160"/>
          <a:ext cx="5335200" cy="1500840"/>
        </p:xfrm>
        <a:graphic>
          <a:graphicData uri="http://schemas.openxmlformats.org/drawingml/2006/table">
            <a:tbl>
              <a:tblPr/>
              <a:tblGrid>
                <a:gridCol w="1104480"/>
                <a:gridCol w="1559160"/>
                <a:gridCol w="731520"/>
                <a:gridCol w="1939680"/>
              </a:tblGrid>
              <a:tr h="416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Дарья К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293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Матвеева Л.А.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Илья 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962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Бирюков О.К.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1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Венимамин 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Матвеева Л.А.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2" name="Таблица 8"/>
          <p:cNvGraphicFramePr/>
          <p:nvPr/>
        </p:nvGraphicFramePr>
        <p:xfrm>
          <a:off x="6061320" y="4098600"/>
          <a:ext cx="5687280" cy="1836000"/>
        </p:xfrm>
        <a:graphic>
          <a:graphicData uri="http://schemas.openxmlformats.org/drawingml/2006/table">
            <a:tbl>
              <a:tblPr/>
              <a:tblGrid>
                <a:gridCol w="1177560"/>
                <a:gridCol w="1652760"/>
                <a:gridCol w="666720"/>
                <a:gridCol w="2189880"/>
              </a:tblGrid>
              <a:tr h="4784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Роман Б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305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Муньос Васкес А.Х.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22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Данила П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1416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Райков Г.А.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34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Вадим 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1416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Райков Г.А., Лукашина В.А.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3" name="Объект 2"/>
          <p:cNvSpPr/>
          <p:nvPr/>
        </p:nvSpPr>
        <p:spPr>
          <a:xfrm>
            <a:off x="808920" y="3608640"/>
            <a:ext cx="10515240" cy="48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9 класс                                                                            10 класс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Прямоугольник 3"/>
          <p:cNvSpPr/>
          <p:nvPr/>
        </p:nvSpPr>
        <p:spPr>
          <a:xfrm>
            <a:off x="4833360" y="1165320"/>
            <a:ext cx="218196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3200" spc="-1" strike="noStrike">
                <a:solidFill>
                  <a:schemeClr val="dk1"/>
                </a:solidFill>
                <a:latin typeface="Calibri"/>
              </a:rPr>
              <a:t>Результаты 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11320" y="108000"/>
            <a:ext cx="11364840" cy="132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85000"/>
              </a:lnSpc>
              <a:buNone/>
            </a:pPr>
            <a:r>
              <a:rPr b="1" lang="ru-RU" sz="4800" spc="-52" strike="noStrike">
                <a:solidFill>
                  <a:srgbClr val="c00000"/>
                </a:solidFill>
                <a:latin typeface="Calibri Light"/>
              </a:rPr>
              <a:t>Математический брейн-ринг 7/8 класс 18.04.2024</a:t>
            </a:r>
            <a:endParaRPr b="0" lang="ru-RU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396720" y="5556960"/>
            <a:ext cx="11170800" cy="800280"/>
          </a:xfrm>
          <a:prstGeom prst="rect">
            <a:avLst/>
          </a:prstGeom>
          <a:noFill/>
          <a:ln w="0">
            <a:noFill/>
          </a:ln>
        </p:spPr>
        <p:txBody>
          <a:bodyPr lIns="0" rIns="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Школы участники </a:t>
            </a:r>
            <a:r>
              <a:rPr b="0" lang="ru-RU" sz="2800" spc="-1" strike="noStrike">
                <a:solidFill>
                  <a:srgbClr val="c00000"/>
                </a:solidFill>
                <a:latin typeface="Calibri"/>
              </a:rPr>
              <a:t>293, 709, 956, 962, 1374, 1381, 1413, 1416, 1506, 1554, 1955 </a:t>
            </a:r>
            <a:endParaRPr b="0" lang="ru-RU" sz="2800" spc="-1" strike="noStrike">
              <a:solidFill>
                <a:schemeClr val="dk1">
                  <a:lumMod val="75000"/>
                  <a:lumOff val="25000"/>
                </a:schemeClr>
              </a:solidFill>
              <a:latin typeface="Calibri"/>
            </a:endParaRPr>
          </a:p>
        </p:txBody>
      </p:sp>
      <p:graphicFrame>
        <p:nvGraphicFramePr>
          <p:cNvPr id="87" name="Таблица 3"/>
          <p:cNvGraphicFramePr/>
          <p:nvPr/>
        </p:nvGraphicFramePr>
        <p:xfrm>
          <a:off x="310680" y="2225520"/>
          <a:ext cx="11248560" cy="3295080"/>
        </p:xfrm>
        <a:graphic>
          <a:graphicData uri="http://schemas.openxmlformats.org/drawingml/2006/table">
            <a:tbl>
              <a:tblPr/>
              <a:tblGrid>
                <a:gridCol w="2510280"/>
                <a:gridCol w="3114000"/>
                <a:gridCol w="2484360"/>
                <a:gridCol w="3139920"/>
              </a:tblGrid>
              <a:tr h="1098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1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Арифметические гении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Школа 1506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2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Гонсалес Ушаков Хорхе Хоакин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98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Ребус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1955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Иванов С.А., Малютина Т.В.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098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 место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Корень знаний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Школа 293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2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Матвеева Л.А., Саволикова В.А.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Объект 2"/>
          <p:cNvSpPr/>
          <p:nvPr/>
        </p:nvSpPr>
        <p:spPr>
          <a:xfrm>
            <a:off x="726120" y="1720440"/>
            <a:ext cx="10515240" cy="8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 defTabSz="9144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chemeClr val="dk1"/>
                </a:solidFill>
                <a:latin typeface="Calibri"/>
              </a:rPr>
              <a:t>Результаты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</a:schemeClr>
            </a:gs>
            <a:gs pos="45000">
              <a:schemeClr val="phClr">
                <a:tint val="60000"/>
                <a:shade val="99000"/>
              </a:schemeClr>
            </a:gs>
            <a:gs pos="100000">
              <a:schemeClr val="phClr">
                <a:tint val="55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85000"/>
              </a:schemeClr>
            </a:gs>
            <a:gs pos="34000">
              <a:schemeClr val="phClr">
                <a:shade val="87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12700" cap="flat" cmpd="sng" algn="ctr">
          <a:prstDash val="solid"/>
        </a:ln>
        <a:ln w="15875" cap="flat" cmpd="sng" algn="ctr">
          <a:prstDash val="solid"/>
        </a:ln>
        <a:ln w="254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</a:schemeClr>
        </a:solidFill>
        <a:gradFill>
          <a:gsLst>
            <a:gs pos="0">
              <a:schemeClr val="phClr">
                <a:tint val="96000"/>
                <a:shade val="99000"/>
              </a:schemeClr>
            </a:gs>
            <a:gs pos="65000">
              <a:schemeClr val="phClr">
                <a:tint val="100000"/>
                <a:shade val="80000"/>
              </a:schemeClr>
            </a:gs>
            <a:gs pos="100000">
              <a:schemeClr val="phClr">
                <a:tint val="100000"/>
                <a:shade val="48000"/>
              </a:schemeClr>
            </a:gs>
          </a:gsLst>
          <a:lin ang="162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Главное мероприятие</Template>
  <TotalTime>371</TotalTime>
  <Application>LibreOffice/7.6.4.1$Linux_X86_64 LibreOffice_project/60$Build-1</Application>
  <AppVersion>15.0000</AppVersion>
  <Words>966</Words>
  <Paragraphs>242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2024-05-25T08:34:32Z</dcterms:created>
  <dc:creator>Admin</dc:creator>
  <dc:description/>
  <dc:language>ru-RU</dc:language>
  <cp:lastModifiedBy/>
  <dcterms:modified xsi:type="dcterms:W3CDTF">2024-05-29T12:57:02Z</dcterms:modified>
  <cp:revision>26</cp:revision>
  <dc:subject/>
  <dc:title>Встреча РЦ 1568 со школами проекта Математическая вертикаль и Математическая вертикаль ПЛЮС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14</vt:i4>
  </property>
</Properties>
</file>