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81" r:id="rId2"/>
    <p:sldId id="282" r:id="rId3"/>
    <p:sldId id="283" r:id="rId4"/>
    <p:sldId id="284" r:id="rId5"/>
    <p:sldId id="280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15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279" r:id="rId63"/>
    <p:sldId id="342" r:id="rId64"/>
    <p:sldId id="343" r:id="rId65"/>
    <p:sldId id="341" r:id="rId66"/>
    <p:sldId id="344" r:id="rId67"/>
    <p:sldId id="345" r:id="rId68"/>
    <p:sldId id="346" r:id="rId69"/>
    <p:sldId id="347" r:id="rId70"/>
    <p:sldId id="348" r:id="rId71"/>
    <p:sldId id="349" r:id="rId72"/>
    <p:sldId id="350" r:id="rId73"/>
    <p:sldId id="351" r:id="rId74"/>
    <p:sldId id="352" r:id="rId75"/>
    <p:sldId id="353" r:id="rId76"/>
    <p:sldId id="354" r:id="rId77"/>
    <p:sldId id="355" r:id="rId78"/>
  </p:sldIdLst>
  <p:sldSz cx="12192000" cy="6858000"/>
  <p:notesSz cx="6858000" cy="9144000"/>
  <p:custDataLst>
    <p:tags r:id="rId81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есочные часы 15 секунд" id="{4B676263-40F7-42F5-80D7-DFD15D3801F5}">
          <p14:sldIdLst>
            <p14:sldId id="281"/>
            <p14:sldId id="282"/>
            <p14:sldId id="283"/>
            <p14:sldId id="284"/>
            <p14:sldId id="280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  <p14:section name="песочные часы 30 секунд" id="{A3688D49-1E73-42D0-A994-044347BFC226}">
          <p14:sldIdLst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15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</p14:sldIdLst>
        </p14:section>
        <p14:section name="песочные часы 2 минуты" id="{72B171EE-DB9C-488E-BA61-6DB2BA188FB4}">
          <p14:sldIdLst>
            <p14:sldId id="340"/>
            <p14:sldId id="279"/>
            <p14:sldId id="342"/>
            <p14:sldId id="343"/>
            <p14:sldId id="341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DD0A4"/>
    <a:srgbClr val="FD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1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8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235BE-0B55-4B02-AF9B-6DF9DA773B61}" type="datetimeFigureOut">
              <a:rPr lang="ru-RU" smtClean="0"/>
              <a:t>18.04.2024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B1FD1-C8C1-42E1-B58A-E0FF6A847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500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398D0-4463-41F5-A53D-AEA712D5E8FE}" type="datetimeFigureOut">
              <a:rPr lang="ru-RU" smtClean="0"/>
              <a:t>18.04.2024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2BF19-1F45-4EDC-A3E8-62B6EF88CF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27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812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080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629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15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557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74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522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283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8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53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346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483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56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374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421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848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313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3905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709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006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14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7889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6410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500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1692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1283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436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880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102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274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2427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18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841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0128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0225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198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6578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1436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14817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2420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1111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6430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56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1852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64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3909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146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66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1375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69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5233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70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1864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71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5297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72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7350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73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409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76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222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22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858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96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2BF19-1F45-4EDC-A3E8-62B6EF88CFE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12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FC190E-4485-4424-A30E-6BB9293A2242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14" name="Овал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6" name="Равнобедренный треугольник 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араллелограмм 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8" name="Сердце 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2B83A0-A465-4C4C-AAF9-E3F03340F92F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314687-5E01-4E96-95C9-35305575260E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FF2B76-0F02-4B29-9C4D-53FD1A83BAC3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13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811DD4-64EB-452F-ACD2-72DE7E5CAB34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6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1DFB44-DD88-4956-A4DB-34A1B09D70D1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11" name="Овал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Равнобедренный треугольник 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4" name="Параллелограмм 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5" name="Сердце 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406243-3002-433F-BEAD-DA7AFAD47E56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59C704-A799-4421-9AD3-1E62A5E01115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033998-BA3B-4993-B10B-18B6FBCDC8FA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C01AA-A436-4C27-B492-EC507D2536BA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CE1BB-FBD7-40DB-B8D4-8FFE4FE8EFB4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B28DD0-5F50-4C60-86E5-B93AFBF3ADC6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2DA3B2A-CDE5-4A93-8FDA-5EBDC97D5005}" type="datetime1">
              <a:rPr lang="ru-RU" smtClean="0"/>
              <a:t>18.04.2024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F5074B-1D8C-4FBF-B643-29DBF83DE0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29" y="103516"/>
            <a:ext cx="8039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Математический </a:t>
            </a:r>
            <a:r>
              <a:rPr lang="ru-RU" sz="8000" b="1" dirty="0" err="1" smtClean="0">
                <a:solidFill>
                  <a:schemeClr val="bg1"/>
                </a:solidFill>
              </a:rPr>
              <a:t>брейн</a:t>
            </a:r>
            <a:r>
              <a:rPr lang="ru-RU" sz="8000" b="1" dirty="0" smtClean="0">
                <a:solidFill>
                  <a:schemeClr val="bg1"/>
                </a:solidFill>
              </a:rPr>
              <a:t>-ринг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86" y="4088200"/>
            <a:ext cx="1995798" cy="19957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2069" y="3070767"/>
            <a:ext cx="3061822" cy="3312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00615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 имени Пабло Неруды </a:t>
            </a:r>
            <a:endParaRPr lang="ru-RU" sz="2000" cap="none" spc="0" dirty="0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1446" y="3815946"/>
            <a:ext cx="2880320" cy="3042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728514"/>
              </a:avLst>
            </a:prstTxWarp>
            <a:spAutoFit/>
          </a:bodyPr>
          <a:lstStyle/>
          <a:p>
            <a:pPr algn="ctr"/>
            <a:r>
              <a:rPr lang="ru-RU" sz="3600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ГБОУ Школа № 1568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81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9452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19644" y="250166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25350" y="2012297"/>
            <a:ext cx="73238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одной семье два отца и два сына. Сколько человек в семье? 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2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9452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19644" y="250166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35901" y="2271090"/>
            <a:ext cx="73238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массы драгоценных камней? 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342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9452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19644" y="250166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8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44527" y="2823180"/>
            <a:ext cx="7323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книги «Начала»? 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5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9452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19644" y="250166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9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48994" y="1736251"/>
            <a:ext cx="76430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ученого, доказавшего, что угол, вписанный в полуокружность — прямой. 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1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9452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19644" y="250166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10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6851" y="1115149"/>
            <a:ext cx="75883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 обнесена квадратной стеной. Какое минимальное количество солдат потребуется для охраны крепости, чтобы каждую стену охраняли 4 солдата? 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6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0"/>
            <a:ext cx="10302815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6"/>
          <a:stretch/>
        </p:blipFill>
        <p:spPr bwMode="auto">
          <a:xfrm>
            <a:off x="0" y="0"/>
            <a:ext cx="4891177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5789" y="0"/>
            <a:ext cx="6702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  <a:p>
            <a:endParaRPr lang="en-US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1924" y="871269"/>
            <a:ext cx="4459857" cy="5848708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6»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стадионе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Гексаэдр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Поровну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Карат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Евклид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Фалес Милетский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Восемь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солдат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6">
            <a:extLst>
              <a:ext uri="{FF2B5EF4-FFF2-40B4-BE49-F238E27FC236}">
                <a16:creationId xmlns:a16="http://schemas.microsoft.com/office/drawing/2014/main" xmlns="" id="{C81F7623-547B-4F1C-9848-0AFBE55E686D}"/>
              </a:ext>
            </a:extLst>
          </p:cNvPr>
          <p:cNvSpPr txBox="1"/>
          <p:nvPr/>
        </p:nvSpPr>
        <p:spPr>
          <a:xfrm>
            <a:off x="1258611" y="3929721"/>
            <a:ext cx="29760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 rtl="0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 секунд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83079" y="439945"/>
            <a:ext cx="5857337" cy="2173859"/>
          </a:xfrm>
          <a:prstGeom prst="foldedCorner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Быстрые </a:t>
            </a:r>
            <a:r>
              <a:rPr lang="ru-RU" sz="3600" b="1" dirty="0" smtClean="0"/>
              <a:t>ответы</a:t>
            </a:r>
          </a:p>
          <a:p>
            <a:pPr algn="ctr"/>
            <a:r>
              <a:rPr lang="ru-RU" sz="3600" b="1" dirty="0" smtClean="0"/>
              <a:t>Вопросы </a:t>
            </a:r>
            <a:r>
              <a:rPr lang="ru-RU" sz="3600" b="1" dirty="0"/>
              <a:t>по геометрии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2 </a:t>
            </a:r>
            <a:r>
              <a:rPr lang="ru-RU" sz="3600" b="1" dirty="0"/>
              <a:t>балла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15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45225" y="2078772"/>
            <a:ext cx="70074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четырехугольник – параллелограмм, то его противоположные стороны равны.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87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45225" y="2078772"/>
            <a:ext cx="70074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диагонали четырехугольника точкой пересечения делятся пополам, то это параллелограмм.</a:t>
            </a:r>
            <a:r>
              <a:rPr lang="ru-RU" sz="4800" dirty="0"/>
              <a:t> 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29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45225" y="2078772"/>
            <a:ext cx="7007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параллелограмме один из углов равен 60°, то другой равен 130°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38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0"/>
            <a:ext cx="10302815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6"/>
          <a:stretch/>
        </p:blipFill>
        <p:spPr bwMode="auto">
          <a:xfrm>
            <a:off x="0" y="0"/>
            <a:ext cx="4891177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562" y="483080"/>
            <a:ext cx="6702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ИГРЫ</a:t>
            </a:r>
          </a:p>
          <a:p>
            <a:endParaRPr lang="en-US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6377" y="1621766"/>
            <a:ext cx="4606506" cy="4839420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7030A0"/>
                </a:solidFill>
              </a:rPr>
              <a:t>1) РАЗМИНКА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2) БЫСТРЫЕ ОТВЕТЫ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2.1. ГЕОМЕТРИЯ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2.2. АЛГЕБРА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3) О ЧЕМ РЕЧЬ?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4) А ЕСЛИ ПОДУМАТЬ?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5) ЗВЁЗДОЧКА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8649" y="1716657"/>
            <a:ext cx="7134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средняя линия треугольника равна 4 см, то параллельная ей сторона равна 2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9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92770" y="1915064"/>
            <a:ext cx="71340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Углы при основании равнобокой трапеции равны. 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9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7494" y="2225615"/>
            <a:ext cx="8082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 параллелограмма равны.  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4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37494" y="2225615"/>
            <a:ext cx="80829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Катет, лежащий против угла 45°, равен половине гипотенузы. 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3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8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44197" y="2467154"/>
            <a:ext cx="7875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четырехугольник-ромб, то его противоположные углы равны.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25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9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44197" y="2467154"/>
            <a:ext cx="7875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называется описанной, если она касается всех его сторон.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8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0"/>
            <a:ext cx="10302815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6"/>
          <a:stretch/>
        </p:blipFill>
        <p:spPr bwMode="auto">
          <a:xfrm>
            <a:off x="0" y="0"/>
            <a:ext cx="4891177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5789" y="0"/>
            <a:ext cx="6702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  <a:p>
            <a:endParaRPr lang="en-US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2309" y="819511"/>
            <a:ext cx="4459857" cy="5848708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6">
            <a:extLst>
              <a:ext uri="{FF2B5EF4-FFF2-40B4-BE49-F238E27FC236}">
                <a16:creationId xmlns:a16="http://schemas.microsoft.com/office/drawing/2014/main" xmlns="" id="{C81F7623-547B-4F1C-9848-0AFBE55E686D}"/>
              </a:ext>
            </a:extLst>
          </p:cNvPr>
          <p:cNvSpPr txBox="1"/>
          <p:nvPr/>
        </p:nvSpPr>
        <p:spPr>
          <a:xfrm>
            <a:off x="1258611" y="3929721"/>
            <a:ext cx="29760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 rtl="0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 секунд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83079" y="439945"/>
            <a:ext cx="5857337" cy="2173859"/>
          </a:xfrm>
          <a:prstGeom prst="foldedCorner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Быстрые </a:t>
            </a:r>
            <a:r>
              <a:rPr lang="ru-RU" sz="3600" b="1" dirty="0" smtClean="0"/>
              <a:t>ответы</a:t>
            </a:r>
          </a:p>
          <a:p>
            <a:pPr algn="ctr"/>
            <a:r>
              <a:rPr lang="ru-RU" sz="3600" b="1" dirty="0" smtClean="0"/>
              <a:t>Вопросы </a:t>
            </a:r>
            <a:r>
              <a:rPr lang="ru-RU" sz="3600" b="1" dirty="0"/>
              <a:t>по </a:t>
            </a:r>
            <a:r>
              <a:rPr lang="ru-RU" sz="3600" b="1" dirty="0" smtClean="0"/>
              <a:t>алгебре </a:t>
            </a:r>
          </a:p>
          <a:p>
            <a:pPr algn="ctr"/>
            <a:r>
              <a:rPr lang="ru-RU" sz="3600" b="1" dirty="0" smtClean="0"/>
              <a:t>2 </a:t>
            </a:r>
            <a:r>
              <a:rPr lang="ru-RU" sz="3600" b="1" dirty="0"/>
              <a:t>балла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00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4145" y="1880557"/>
            <a:ext cx="7875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 – это 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наука, занимающаяся изучением свойств чисел и их буквенными законами.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28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84145" y="1880557"/>
            <a:ext cx="7875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Целые и дробные числа называются натуральными.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50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0"/>
            <a:ext cx="10302815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6"/>
          <a:stretch/>
        </p:blipFill>
        <p:spPr bwMode="auto">
          <a:xfrm>
            <a:off x="0" y="0"/>
            <a:ext cx="4891177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309" y="284673"/>
            <a:ext cx="8574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69995"/>
              </p:ext>
            </p:extLst>
          </p:nvPr>
        </p:nvGraphicFramePr>
        <p:xfrm>
          <a:off x="479245" y="1891133"/>
          <a:ext cx="6119963" cy="37643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44778"/>
                <a:gridCol w="4175185"/>
              </a:tblGrid>
              <a:tr h="6554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РАЗМИНКА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1920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КОСИНУС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НУЛЯ РАВЕН ЕДИНИЦЕ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87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87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87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87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87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8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6084" y="1759787"/>
            <a:ext cx="7875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буквы, при котором уравнение обращается в верное числовое равенство, называется корнем уравнения.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9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6084" y="1690776"/>
            <a:ext cx="7875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системы неравенств с одной переменной называется значение переменной, при которой верно хотя бы одно из неравенств системы.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3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6084" y="1690776"/>
            <a:ext cx="7875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обе части верного неравенства умножить или разделить на одно и то же отрицательное число, то получится верное неравенство.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2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6084" y="2053086"/>
            <a:ext cx="7875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Неравенства, имеющие одни и те же решения, называются равносильными.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4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6084" y="2053086"/>
            <a:ext cx="7875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дискриминант меньше нуля, то квадратное уравнение имеет два </a:t>
            </a:r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корня.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14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8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16084" y="2053086"/>
            <a:ext cx="7875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Тождеством называется равенство, верное при всех допустимых значениях входящих в него переменных.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7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9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4479986" y="1319840"/>
                <a:ext cx="7320950" cy="4449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4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Обратной пропорциональностью называется функция, которую можно задать формулой вида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ru-RU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4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х - переменная, </a:t>
                </a:r>
                <a:endParaRPr lang="ru-RU" sz="4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4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ru-RU" sz="4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любое число. </a:t>
                </a: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86" y="1319840"/>
                <a:ext cx="7320950" cy="4449488"/>
              </a:xfrm>
              <a:prstGeom prst="rect">
                <a:avLst/>
              </a:prstGeom>
              <a:blipFill rotWithShape="0">
                <a:blip r:embed="rId6"/>
                <a:stretch>
                  <a:fillRect l="-3414" t="-2743" r="-4996" b="-5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23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0"/>
            <a:ext cx="10302815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6"/>
          <a:stretch/>
        </p:blipFill>
        <p:spPr bwMode="auto">
          <a:xfrm>
            <a:off x="0" y="0"/>
            <a:ext cx="4891177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5789" y="0"/>
            <a:ext cx="6702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  <a:p>
            <a:endParaRPr lang="en-US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2309" y="819511"/>
            <a:ext cx="4459857" cy="5848708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</a:p>
        </p:txBody>
      </p:sp>
    </p:spTree>
    <p:extLst>
      <p:ext uri="{BB962C8B-B14F-4D97-AF65-F5344CB8AC3E}">
        <p14:creationId xmlns:p14="http://schemas.microsoft.com/office/powerpoint/2010/main" val="149633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6">
            <a:extLst>
              <a:ext uri="{FF2B5EF4-FFF2-40B4-BE49-F238E27FC236}">
                <a16:creationId xmlns:a16="http://schemas.microsoft.com/office/drawing/2014/main" xmlns="" id="{C81F7623-547B-4F1C-9848-0AFBE55E686D}"/>
              </a:ext>
            </a:extLst>
          </p:cNvPr>
          <p:cNvSpPr txBox="1"/>
          <p:nvPr/>
        </p:nvSpPr>
        <p:spPr>
          <a:xfrm>
            <a:off x="1258611" y="3929721"/>
            <a:ext cx="29760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 rtl="0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секунд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48573" y="439945"/>
            <a:ext cx="5857337" cy="2173859"/>
          </a:xfrm>
          <a:prstGeom prst="foldedCorner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О чем речь?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2 балла</a:t>
            </a:r>
          </a:p>
          <a:p>
            <a:pPr algn="ctr"/>
            <a:r>
              <a:rPr lang="ru-RU" sz="3600" b="1" dirty="0" smtClean="0"/>
              <a:t>ЧАСТЬ 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04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56031" y="2518912"/>
            <a:ext cx="7320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Числа, расположенные правее нуля?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45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6">
            <a:extLst>
              <a:ext uri="{FF2B5EF4-FFF2-40B4-BE49-F238E27FC236}">
                <a16:creationId xmlns:a16="http://schemas.microsoft.com/office/drawing/2014/main" xmlns="" id="{C81F7623-547B-4F1C-9848-0AFBE55E686D}"/>
              </a:ext>
            </a:extLst>
          </p:cNvPr>
          <p:cNvSpPr txBox="1"/>
          <p:nvPr/>
        </p:nvSpPr>
        <p:spPr>
          <a:xfrm>
            <a:off x="1258611" y="3929721"/>
            <a:ext cx="29760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 rtl="0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секунд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888520" y="362308"/>
            <a:ext cx="5857337" cy="2389517"/>
          </a:xfrm>
          <a:prstGeom prst="foldedCorner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Разминка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56031" y="2518912"/>
            <a:ext cx="7320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положительное и неотрицательное число?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8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09382" y="2484407"/>
            <a:ext cx="7320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Число, содержащее в записи запятую?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611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09382" y="2484407"/>
            <a:ext cx="732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часть градуса?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5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4609382" y="2484407"/>
                <a:ext cx="7320950" cy="2172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Число, которое 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5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 153?</a:t>
                </a: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382" y="2484407"/>
                <a:ext cx="7320950" cy="2172005"/>
              </a:xfrm>
              <a:prstGeom prst="rect">
                <a:avLst/>
              </a:prstGeom>
              <a:blipFill rotWithShape="0">
                <a:blip r:embed="rId6"/>
                <a:stretch>
                  <a:fillRect l="-4413" t="-7865" b="-4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7792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27275" y="1759789"/>
            <a:ext cx="62886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арифметическое чисел 16, 27, 98?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70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781" y="1518249"/>
            <a:ext cx="62886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маленькое четырехзначное число, в записи которого цифры различны?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17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5919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9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44529" y="2355012"/>
            <a:ext cx="6961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Участок, площадью 1 ар?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50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5919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10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518" y="1682152"/>
            <a:ext cx="69615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Точка, равноудаленная от всех точек окружности?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13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0"/>
            <a:ext cx="10302815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6"/>
          <a:stretch/>
        </p:blipFill>
        <p:spPr bwMode="auto">
          <a:xfrm>
            <a:off x="0" y="-10543"/>
            <a:ext cx="4891177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5789" y="0"/>
            <a:ext cx="6702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  <a:p>
            <a:endParaRPr lang="en-US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1706" y="888523"/>
            <a:ext cx="4459857" cy="5848708"/>
          </a:xfrm>
          <a:prstGeom prst="roundRect">
            <a:avLst/>
          </a:prstGeom>
          <a:solidFill>
            <a:schemeClr val="bg2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Положительные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Нуль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Десятичная дробь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Минута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1023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минут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Сотка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</a:t>
            </a:r>
          </a:p>
        </p:txBody>
      </p:sp>
    </p:spTree>
    <p:extLst>
      <p:ext uri="{BB962C8B-B14F-4D97-AF65-F5344CB8AC3E}">
        <p14:creationId xmlns:p14="http://schemas.microsoft.com/office/powerpoint/2010/main" val="257999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6">
            <a:extLst>
              <a:ext uri="{FF2B5EF4-FFF2-40B4-BE49-F238E27FC236}">
                <a16:creationId xmlns:a16="http://schemas.microsoft.com/office/drawing/2014/main" xmlns="" id="{C81F7623-547B-4F1C-9848-0AFBE55E686D}"/>
              </a:ext>
            </a:extLst>
          </p:cNvPr>
          <p:cNvSpPr txBox="1"/>
          <p:nvPr/>
        </p:nvSpPr>
        <p:spPr>
          <a:xfrm>
            <a:off x="1258611" y="3929721"/>
            <a:ext cx="297600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 rtl="0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 секунд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48573" y="439945"/>
            <a:ext cx="5857337" cy="2173859"/>
          </a:xfrm>
          <a:prstGeom prst="foldedCorner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О чем речь?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2 балла</a:t>
            </a:r>
          </a:p>
          <a:p>
            <a:pPr algn="ctr"/>
            <a:r>
              <a:rPr lang="ru-RU" sz="3600" b="1" dirty="0" smtClean="0"/>
              <a:t>ЧАСТЬ 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13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65995" y="2372070"/>
            <a:ext cx="7007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становится больше, если его поставить вверх ногами?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1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5919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70408" y="2389518"/>
            <a:ext cx="6961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Отрезок ломаной?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0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5919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12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782" y="1940945"/>
            <a:ext cx="69615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делений на линейках различных форм?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76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5919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13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782" y="1940945"/>
            <a:ext cx="6961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Запись, состоящая из одной или нескольких цифр?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54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5919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14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782" y="1940945"/>
            <a:ext cx="6961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Число, которое не может быть делителем?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235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5919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15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61782" y="1940945"/>
            <a:ext cx="6961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длины окружности к длине ее диаметра?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9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16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70408" y="1354349"/>
            <a:ext cx="69615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и ромб имеют равные стороны. Площадь, какой фигуры больше?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0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17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53155" y="2320507"/>
            <a:ext cx="69615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целые и дробные числа?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71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18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46121" y="1509624"/>
            <a:ext cx="69615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Дробное выражение, числитель и знаменатель которого не имеют общих делителей,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1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2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19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23759" y="2156605"/>
            <a:ext cx="69615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Треугольники, которые имеют по два равных угла?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09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20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23759" y="2156605"/>
            <a:ext cx="69615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угла, прилежащие к одной из боковых сторон трапеции?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5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93697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65995" y="2372070"/>
            <a:ext cx="7007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 России можно встретить «дорожку Геракла»? 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75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0"/>
            <a:ext cx="10302815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6"/>
          <a:stretch/>
        </p:blipFill>
        <p:spPr bwMode="auto">
          <a:xfrm>
            <a:off x="0" y="-10543"/>
            <a:ext cx="4891177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5789" y="0"/>
            <a:ext cx="6702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  <a:p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491706" y="888523"/>
                <a:ext cx="5874588" cy="5848708"/>
              </a:xfrm>
              <a:prstGeom prst="roundRect">
                <a:avLst/>
              </a:prstGeom>
              <a:solidFill>
                <a:schemeClr val="bg2"/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Звено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Шкала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Число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Нуль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Число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Квадрат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Рациональные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Несократимая дробь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Подобные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Внутренние односторонние</a:t>
                </a:r>
              </a:p>
            </p:txBody>
          </p:sp>
        </mc:Choice>
        <mc:Fallback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6" y="888523"/>
                <a:ext cx="5874588" cy="584870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06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6">
            <a:extLst>
              <a:ext uri="{FF2B5EF4-FFF2-40B4-BE49-F238E27FC236}">
                <a16:creationId xmlns:a16="http://schemas.microsoft.com/office/drawing/2014/main" xmlns="" id="{C81F7623-547B-4F1C-9848-0AFBE55E686D}"/>
              </a:ext>
            </a:extLst>
          </p:cNvPr>
          <p:cNvSpPr txBox="1"/>
          <p:nvPr/>
        </p:nvSpPr>
        <p:spPr>
          <a:xfrm>
            <a:off x="1326996" y="3929721"/>
            <a:ext cx="28392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 rtl="0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минуты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48573" y="439945"/>
            <a:ext cx="5857337" cy="2173859"/>
          </a:xfrm>
          <a:prstGeom prst="foldedCorner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 ЕСЛИ ПОДУМАТЬ?</a:t>
            </a:r>
          </a:p>
          <a:p>
            <a:pPr algn="ctr"/>
            <a:r>
              <a:rPr lang="ru-RU" sz="3600" b="1" dirty="0" smtClean="0"/>
              <a:t>7 класс</a:t>
            </a:r>
          </a:p>
          <a:p>
            <a:pPr algn="ctr"/>
            <a:r>
              <a:rPr lang="ru-RU" sz="3600" b="1" dirty="0" smtClean="0"/>
              <a:t>3 балла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799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554082"/>
            <a:ext cx="7318075" cy="530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1788" y="181155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0"/>
          <a:stretch/>
        </p:blipFill>
        <p:spPr bwMode="auto">
          <a:xfrm>
            <a:off x="4459857" y="2173857"/>
            <a:ext cx="8246851" cy="2225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0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0"/>
            <a:ext cx="7318075" cy="530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1788" y="181155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516" y="1777042"/>
            <a:ext cx="72634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 равнобедренный треугольник АВС, АВ = АС. Биссектриса угла B пересекает отрезок АС в точке D и ВС = BD + AD. Найдите величину угла 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8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0"/>
            <a:ext cx="7318075" cy="530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1788" y="181155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1010" y="1846053"/>
            <a:ext cx="74877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Питон длиной 16 метров проползает мост длиной 32 метра за 18 минут. Сколько минут ему потребуется, чтобы проползти мимо столба?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6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0"/>
            <a:ext cx="7318075" cy="530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1788" y="181155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1562" y="2165231"/>
            <a:ext cx="67027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+ ad +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68 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с +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4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чему равно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+c + d</a:t>
            </a:r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81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16058"/>
            <a:ext cx="7318075" cy="530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1788" y="181155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723" y="671691"/>
            <a:ext cx="74877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окраску деревянного кубика затратили 4 г краски. Когда она высохла, кубик распилили на 8 одинаковых кубиков меньшего размера. Сколько краски потребуется для того, чтобы закрасить образовавшиеся при этом неокрашенные поверхности?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3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0"/>
            <a:ext cx="10302815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6"/>
          <a:stretch/>
        </p:blipFill>
        <p:spPr bwMode="auto">
          <a:xfrm>
            <a:off x="0" y="-10543"/>
            <a:ext cx="4891177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5789" y="0"/>
            <a:ext cx="6702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  <a:p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750499" y="1863306"/>
                <a:ext cx="3786996" cy="3812876"/>
              </a:xfrm>
              <a:prstGeom prst="roundRect">
                <a:avLst/>
              </a:prstGeom>
              <a:solidFill>
                <a:schemeClr val="bg2"/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минут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грамма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</mc:Choice>
        <mc:Fallback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9" y="1863306"/>
                <a:ext cx="3786996" cy="381287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28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6">
            <a:extLst>
              <a:ext uri="{FF2B5EF4-FFF2-40B4-BE49-F238E27FC236}">
                <a16:creationId xmlns:a16="http://schemas.microsoft.com/office/drawing/2014/main" xmlns="" id="{C81F7623-547B-4F1C-9848-0AFBE55E686D}"/>
              </a:ext>
            </a:extLst>
          </p:cNvPr>
          <p:cNvSpPr txBox="1"/>
          <p:nvPr/>
        </p:nvSpPr>
        <p:spPr>
          <a:xfrm>
            <a:off x="1326996" y="3929721"/>
            <a:ext cx="28392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 rtl="0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минуты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48573" y="439945"/>
            <a:ext cx="5857337" cy="2173859"/>
          </a:xfrm>
          <a:prstGeom prst="foldedCorner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 ЕСЛИ ПОДУМАТЬ?</a:t>
            </a:r>
          </a:p>
          <a:p>
            <a:pPr algn="ctr"/>
            <a:r>
              <a:rPr lang="ru-RU" sz="3600" b="1" dirty="0" smtClean="0"/>
              <a:t>8 класс</a:t>
            </a:r>
          </a:p>
          <a:p>
            <a:pPr algn="ctr"/>
            <a:r>
              <a:rPr lang="ru-RU" sz="3600" b="1" dirty="0" smtClean="0"/>
              <a:t>3 балла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093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0"/>
            <a:ext cx="7318075" cy="530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1788" y="181155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231" y="2277373"/>
            <a:ext cx="8281359" cy="23118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02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18316" y="2510286"/>
            <a:ext cx="8143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 языке геометрии будет называться правильный шестигранник? 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0"/>
            <a:ext cx="7318075" cy="530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1788" y="181155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724" y="2406770"/>
            <a:ext cx="8758688" cy="22601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03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0"/>
            <a:ext cx="7318075" cy="530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1788" y="181155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64324" y="1275888"/>
            <a:ext cx="7855789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Вася и его собака гуляют вокруг озера по аллее, длина которой 500 м. Неожиданно собака срывается с поводка и бежит со скоростью 10 км/ч. Вася бежит за ней со скоростью 8 км/ч. Когда он видит, что собака удалилась от него на 250 метров, он разворачивается и бежит ей навстречу. Через сколько минут после начала бега они встретятся?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8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0"/>
            <a:ext cx="7318075" cy="530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1788" y="181155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1358" y="1344898"/>
            <a:ext cx="75538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между средним арифметическим чисел A и B и средним арифметическим чисел C и D равна 5. Числа A и C отличаются на 3. На сколько могут отличаться числа B и D? (Числа отличаются на свою неотрицательную разность).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03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0"/>
            <a:ext cx="7318075" cy="53039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31788" y="181155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9600" y="2052264"/>
            <a:ext cx="755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существует целых чисел от 10 до 999, в десятичной записи которых нет двух стоящих рядом одинаковых цифр?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11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8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85" y="0"/>
            <a:ext cx="10302815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onoteka.top/uploads/posts/2022-09/1663707130_12-phonoteka-org-p-foni-dlya-prezentatsii-po-matematike-vkont-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26"/>
          <a:stretch/>
        </p:blipFill>
        <p:spPr bwMode="auto">
          <a:xfrm>
            <a:off x="0" y="-10543"/>
            <a:ext cx="4891177" cy="68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45789" y="0"/>
            <a:ext cx="6702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</a:p>
          <a:p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Скругленный прямоугольник 4"/>
              <p:cNvSpPr/>
              <p:nvPr/>
            </p:nvSpPr>
            <p:spPr>
              <a:xfrm>
                <a:off x="750498" y="1863306"/>
                <a:ext cx="4313207" cy="3812876"/>
              </a:xfrm>
              <a:prstGeom prst="roundRect">
                <a:avLst/>
              </a:prstGeom>
              <a:solidFill>
                <a:schemeClr val="bg2"/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FontTx/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55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ru-RU" sz="28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минут 20 секунд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или 13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rabicParenR"/>
                </a:pPr>
                <a:r>
                  <a:rPr lang="ru-RU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</mc:Choice>
        <mc:Fallback>
          <p:sp>
            <p:nvSpPr>
              <p:cNvPr id="5" name="Скругленный 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8" y="1863306"/>
                <a:ext cx="4313207" cy="3812876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62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дпись 26">
            <a:extLst>
              <a:ext uri="{FF2B5EF4-FFF2-40B4-BE49-F238E27FC236}">
                <a16:creationId xmlns:a16="http://schemas.microsoft.com/office/drawing/2014/main" xmlns="" id="{C81F7623-547B-4F1C-9848-0AFBE55E686D}"/>
              </a:ext>
            </a:extLst>
          </p:cNvPr>
          <p:cNvSpPr txBox="1"/>
          <p:nvPr/>
        </p:nvSpPr>
        <p:spPr>
          <a:xfrm>
            <a:off x="1326996" y="3929721"/>
            <a:ext cx="283924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algn="ctr" rtl="0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минута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448573" y="672859"/>
            <a:ext cx="5952227" cy="1820176"/>
          </a:xfrm>
          <a:prstGeom prst="foldedCorner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ЗВЁЗДОЧКА</a:t>
            </a:r>
          </a:p>
          <a:p>
            <a:pPr algn="ctr"/>
            <a:r>
              <a:rPr lang="ru-RU" sz="3600" b="1" dirty="0" smtClean="0"/>
              <a:t>1 балл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551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0"/>
            <a:ext cx="7318075" cy="53039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19600" y="2052264"/>
            <a:ext cx="755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слова «АРИФМЕТИКА»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как можно больше слов.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9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9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9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529" y="103516"/>
            <a:ext cx="80398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Математический </a:t>
            </a:r>
            <a:r>
              <a:rPr lang="ru-RU" sz="7200" b="1" dirty="0" err="1" smtClean="0">
                <a:solidFill>
                  <a:schemeClr val="bg1"/>
                </a:solidFill>
              </a:rPr>
              <a:t>брейн</a:t>
            </a:r>
            <a:r>
              <a:rPr lang="ru-RU" sz="7200" b="1" dirty="0" smtClean="0">
                <a:solidFill>
                  <a:schemeClr val="bg1"/>
                </a:solidFill>
              </a:rPr>
              <a:t>-ринг</a:t>
            </a:r>
          </a:p>
          <a:p>
            <a:r>
              <a:rPr lang="ru-RU" sz="7200" b="1" dirty="0" smtClean="0">
                <a:solidFill>
                  <a:schemeClr val="bg1"/>
                </a:solidFill>
              </a:rPr>
              <a:t>ИТОГИ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86" y="4088200"/>
            <a:ext cx="1995798" cy="19957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2069" y="3070767"/>
            <a:ext cx="3061822" cy="3312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100615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 имени Пабло Неруды </a:t>
            </a:r>
            <a:endParaRPr lang="ru-RU" sz="2000" cap="none" spc="0" dirty="0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1446" y="3815946"/>
            <a:ext cx="2880320" cy="30420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>
                <a:gd name="adj" fmla="val 10728514"/>
              </a:avLst>
            </a:prstTxWarp>
            <a:spAutoFit/>
          </a:bodyPr>
          <a:lstStyle/>
          <a:p>
            <a:pPr algn="ctr"/>
            <a:r>
              <a:rPr lang="ru-RU" sz="3600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ГБОУ Школа № 1568</a:t>
            </a:r>
            <a:endParaRPr lang="ru-RU" sz="3600" cap="none" spc="0" dirty="0">
              <a:ln w="22225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34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9452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40414" y="224287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33977" y="1011633"/>
            <a:ext cx="74877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статистик утверждал, что в России из каждых 10 мужчин одного зовут Иван, а из каждых 20 мужчин одного зовут Петр. Если это верно, то кого чаще можно встретить: Ивана Петровича или Петра Ивановича?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3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68208" t="20000" r="9858" b="69811"/>
          <a:stretch/>
        </p:blipFill>
        <p:spPr>
          <a:xfrm>
            <a:off x="4873925" y="1485071"/>
            <a:ext cx="7318075" cy="5303918"/>
          </a:xfrm>
          <a:prstGeom prst="rect">
            <a:avLst/>
          </a:prstGeom>
        </p:spPr>
      </p:pic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4" name="Полилиния 3"/>
          <p:cNvSpPr>
            <a:spLocks/>
          </p:cNvSpPr>
          <p:nvPr/>
        </p:nvSpPr>
        <p:spPr bwMode="auto">
          <a:xfrm>
            <a:off x="1529452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 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есок в верхней колбе часов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9" name="песок в нижней колбе часов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0" name="прямое горлышко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12" name="кнопка: начало отсчет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НАЧАЛО ОТСЧЕТА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я истекло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ru-RU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ВРЕМЯ ИСТЕКЛО!</a:t>
              </a:r>
              <a:endParaRPr lang="ru-RU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19644" y="250166"/>
            <a:ext cx="3864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42603" y="2020923"/>
            <a:ext cx="74877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12 часов ночи идет дождь, то можно ли ожидать, что через 72 часа будет солнечная погода? 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01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549799_TF16401595.potx" id="{43D6EE49-8A08-4819-8AD7-8E8B64247DF8}" vid="{18306F2B-CF5E-4654-8A33-BE2514DA6A8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Таймеры в классе (песочные часы)</Template>
  <TotalTime>0</TotalTime>
  <Words>1463</Words>
  <Application>Microsoft Office PowerPoint</Application>
  <PresentationFormat>Широкоэкранный</PresentationFormat>
  <Paragraphs>416</Paragraphs>
  <Slides>77</Slides>
  <Notes>58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3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2024-04-18T08:17:20Z</dcterms:created>
  <dcterms:modified xsi:type="dcterms:W3CDTF">2024-04-18T09:59:38Z</dcterms:modified>
</cp:coreProperties>
</file>