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311" r:id="rId2"/>
    <p:sldId id="313" r:id="rId3"/>
    <p:sldId id="257" r:id="rId4"/>
    <p:sldId id="258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4" r:id="rId25"/>
    <p:sldId id="333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369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9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18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64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43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1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4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84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17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12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89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93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64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19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9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15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85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733DA6-A674-4C71-8074-9E16868D0C13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F7AB67-A8F7-4498-AED6-9D96D93A7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28.xml"/><Relationship Id="rId18" Type="http://schemas.openxmlformats.org/officeDocument/2006/relationships/slide" Target="slide35.xml"/><Relationship Id="rId3" Type="http://schemas.openxmlformats.org/officeDocument/2006/relationships/slide" Target="slide36.xml"/><Relationship Id="rId21" Type="http://schemas.openxmlformats.org/officeDocument/2006/relationships/slide" Target="slide30.xml"/><Relationship Id="rId7" Type="http://schemas.openxmlformats.org/officeDocument/2006/relationships/slide" Target="slide37.xml"/><Relationship Id="rId12" Type="http://schemas.openxmlformats.org/officeDocument/2006/relationships/slide" Target="slide43.xml"/><Relationship Id="rId17" Type="http://schemas.openxmlformats.org/officeDocument/2006/relationships/slide" Target="slide29.xml"/><Relationship Id="rId2" Type="http://schemas.openxmlformats.org/officeDocument/2006/relationships/slide" Target="slide31.xml"/><Relationship Id="rId16" Type="http://schemas.openxmlformats.org/officeDocument/2006/relationships/slide" Target="slide44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8.xml"/><Relationship Id="rId5" Type="http://schemas.openxmlformats.org/officeDocument/2006/relationships/slide" Target="slide26.xml"/><Relationship Id="rId15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40.xml"/><Relationship Id="rId4" Type="http://schemas.openxmlformats.org/officeDocument/2006/relationships/slide" Target="slide41.xml"/><Relationship Id="rId9" Type="http://schemas.openxmlformats.org/officeDocument/2006/relationships/slide" Target="slide27.xml"/><Relationship Id="rId14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838" y="1630054"/>
            <a:ext cx="11253775" cy="176875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Математическая игра </a:t>
            </a:r>
            <a:br>
              <a:rPr lang="ru-RU" sz="4800" b="1" dirty="0" smtClean="0"/>
            </a:br>
            <a:r>
              <a:rPr lang="ru-RU" sz="4800" b="1" dirty="0" smtClean="0"/>
              <a:t>«Самый умный математик»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78702" y="3973380"/>
            <a:ext cx="3743864" cy="943676"/>
          </a:xfrm>
        </p:spPr>
        <p:txBody>
          <a:bodyPr>
            <a:noAutofit/>
          </a:bodyPr>
          <a:lstStyle/>
          <a:p>
            <a:r>
              <a:rPr lang="ru-RU" sz="6000" dirty="0" smtClean="0"/>
              <a:t>7 класс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5" y="4269355"/>
            <a:ext cx="1995798" cy="19957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2656" y="3226279"/>
            <a:ext cx="3061822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0615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 w="22225">
                  <a:noFill/>
                  <a:prstDash val="solid"/>
                </a:ln>
              </a:rPr>
              <a:t> имени Пабло Неруды </a:t>
            </a:r>
            <a:endParaRPr lang="ru-RU" sz="2000" cap="none" spc="0" dirty="0">
              <a:ln w="22225">
                <a:noFill/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0276" y="3891285"/>
            <a:ext cx="2880320" cy="3042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28514"/>
              </a:avLst>
            </a:prstTxWarp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</a:rPr>
              <a:t>ГБОУ Школа № 1568</a:t>
            </a:r>
            <a:endParaRPr lang="ru-RU" sz="3600" cap="none" spc="0" dirty="0">
              <a:ln w="22225">
                <a:noFill/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257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№7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В коробке лежат синие, красные и зелёные карандаши. Всего 20 штук. Синих в 6 раз больше, чем зелёных, красных меньше, чем синих.  Сколько в коробке красных карандашей?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3193263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№8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В трёх ящиках лежат орехи. В первом ящике на 6 кг орехов меньше, чем в двух других вместе. А во втором – на 10 кг меньше, чем в двух других вместе. Сколько орехов в третьем ящике?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3207935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№9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Найдите все натуральные числа, при делении которых на 7 в частном получится то же число, что и в остатке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3591778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№10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В гимназии все ученики знают хотя бы один из древних языков – греческий </a:t>
            </a:r>
            <a:r>
              <a:rPr lang="ru-RU" sz="4400" dirty="0" smtClean="0"/>
              <a:t>или латынь</a:t>
            </a:r>
            <a:r>
              <a:rPr lang="ru-RU" sz="4400" dirty="0"/>
              <a:t>, некоторые – оба языка. 85% всех ребят знают греческий язык и 75% знают латынь. Какая часть учащихся знает оба языка? 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2858665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№11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Если Аня идёт в школу пешком, а обратно едет на автобусе, то всего на дорогу она тратит 1,5 ч. Если же она едет на автобусе в оба конца, то весь путь у неё занимает 30 мин. Сколько времени потратит Аня на дорогу, если и в школу, и из школы она будет идти пешком?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296323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№12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Простые числа имеют только два различных делителя – единицу и само это число. А какие числа имеют только три различных делителя?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77299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№13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Буратино сел в поезд. Проехав половину всего пути, он лёг спать и спал до тех пор, пока не осталось проехать половину того пути, который он проспал. Какую часть всего пути Буратино проехал бодрствующим?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488927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№14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07" y="2467155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/>
              <a:t>Средний возраст одиннадцати игроков футбольной команды – 22 года. Во время матча один из игроков получил травму и ушёл с поля. Средний возраст оставшихся на поле игроков стал равен 21 году. Сколько лет футболисту, получившему травму?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578771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№15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60" y="2648310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/>
              <a:t>Чему равна площадь треугольника со сторонами 18, 17, 35?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744644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№16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60" y="2648310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В треугольнике ABC на стороне AC отмечены точки D и E так, что AD = DE = EC. Может ли оказаться, что ∠ABD = ∠DBE = ∠EBC?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2791807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662" y="1069675"/>
            <a:ext cx="9144000" cy="13520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Бланки ответов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27886"/>
              </p:ext>
            </p:extLst>
          </p:nvPr>
        </p:nvGraphicFramePr>
        <p:xfrm>
          <a:off x="2609970" y="2248634"/>
          <a:ext cx="6973978" cy="322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72"/>
                <a:gridCol w="4907806"/>
              </a:tblGrid>
              <a:tr h="4613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______________________</a:t>
                      </a:r>
                      <a:endParaRPr lang="ru-RU" sz="2400" dirty="0"/>
                    </a:p>
                  </a:txBody>
                  <a:tcPr/>
                </a:tc>
              </a:tr>
              <a:tr h="4613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 1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</a:tr>
              <a:tr h="4613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Пифагор</a:t>
                      </a:r>
                    </a:p>
                  </a:txBody>
                  <a:tcPr/>
                </a:tc>
              </a:tr>
              <a:tr h="4613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...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…</a:t>
                      </a:r>
                      <a:endParaRPr lang="ru-RU" sz="2400" dirty="0"/>
                    </a:p>
                  </a:txBody>
                  <a:tcPr/>
                </a:tc>
              </a:tr>
              <a:tr h="4613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888981</a:t>
                      </a:r>
                      <a:endParaRPr lang="ru-RU" sz="2400" dirty="0"/>
                    </a:p>
                  </a:txBody>
                  <a:tcPr/>
                </a:tc>
              </a:tr>
              <a:tr h="46130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пересечении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315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№17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60" y="2648310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На глобусе проведены 17 параллелей и 36 меридианов. На сколько частей разделена поверхность глобуса?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1844532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№18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60" y="2648310"/>
            <a:ext cx="1101305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Сидя на уроке Дима мечтал: «Если бы к моим деньгам добавить ещё половину, да ещё 20 рублей, мне бы хватило денег на комиксы. Сколько денег у Димы, если комиксы стоят 110 рублей?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2680675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№19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60" y="2648310"/>
            <a:ext cx="1125459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В соревнованиях по толканию ядра участвуют 6 спортсменов из Великобритании, 3 спортсмена из Франции, 6 спортсменов из Германии и 10 — из Италии. Порядок, в котором выступают спортсмены, определяется жребием. Найдите вероятность того, что спортсмен, который выступает последним, окажется из Франции.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878982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№20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460" y="2648310"/>
            <a:ext cx="11254597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/>
              <a:t>Учёный, наиболее известным достижением которого стало «решето» для отсеивания простых чисел? 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1697122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36" y="1089742"/>
            <a:ext cx="10557295" cy="3904951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Этап 2</a:t>
            </a:r>
            <a:br>
              <a:rPr lang="ru-RU" sz="8000" dirty="0" smtClean="0"/>
            </a:br>
            <a:r>
              <a:rPr lang="ru-RU" sz="8000" dirty="0" smtClean="0"/>
              <a:t>Специальные категории</a:t>
            </a:r>
            <a:br>
              <a:rPr lang="ru-RU" sz="8000" dirty="0" smtClean="0"/>
            </a:br>
            <a:r>
              <a:rPr lang="ru-RU" sz="8000" dirty="0" smtClean="0"/>
              <a:t>Стоимость – 1-3 балла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31270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24208"/>
              </p:ext>
            </p:extLst>
          </p:nvPr>
        </p:nvGraphicFramePr>
        <p:xfrm>
          <a:off x="0" y="3"/>
          <a:ext cx="12192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4385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Геометрия</a:t>
                      </a:r>
                    </a:p>
                    <a:p>
                      <a:pPr algn="ctr"/>
                      <a:r>
                        <a:rPr lang="ru-RU" sz="3200" b="1" dirty="0" smtClean="0"/>
                        <a:t>3</a:t>
                      </a:r>
                      <a:r>
                        <a:rPr lang="ru-RU" sz="3200" b="1" baseline="0" dirty="0" smtClean="0"/>
                        <a:t> балла</a:t>
                      </a:r>
                      <a:endParaRPr lang="ru-RU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Алгебра</a:t>
                      </a:r>
                    </a:p>
                    <a:p>
                      <a:pPr algn="ctr"/>
                      <a:r>
                        <a:rPr lang="ru-RU" sz="2800" b="1" dirty="0" smtClean="0"/>
                        <a:t>3</a:t>
                      </a:r>
                      <a:r>
                        <a:rPr lang="ru-RU" sz="2800" b="1" baseline="0" dirty="0" smtClean="0"/>
                        <a:t> балла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Вероятность</a:t>
                      </a:r>
                    </a:p>
                    <a:p>
                      <a:pPr algn="ctr"/>
                      <a:r>
                        <a:rPr lang="ru-RU" sz="2800" b="1" dirty="0" smtClean="0"/>
                        <a:t>Проценты</a:t>
                      </a:r>
                    </a:p>
                    <a:p>
                      <a:pPr algn="ctr"/>
                      <a:r>
                        <a:rPr lang="ru-RU" sz="2800" b="1" dirty="0" smtClean="0"/>
                        <a:t>2 балла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Разное</a:t>
                      </a:r>
                    </a:p>
                    <a:p>
                      <a:pPr algn="ctr"/>
                      <a:r>
                        <a:rPr lang="ru-RU" sz="2800" b="1" dirty="0" smtClean="0"/>
                        <a:t>1 балл</a:t>
                      </a:r>
                      <a:endParaRPr lang="ru-RU" sz="2800" b="1" dirty="0"/>
                    </a:p>
                  </a:txBody>
                  <a:tcPr/>
                </a:tc>
              </a:tr>
              <a:tr h="10838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2" action="ppaction://hlinksldjump"/>
                        </a:rPr>
                        <a:t>I</a:t>
                      </a:r>
                      <a:r>
                        <a:rPr lang="ru-RU" sz="2800" b="1" baseline="0" dirty="0" smtClean="0">
                          <a:hlinkClick r:id="rId2" action="ppaction://hlinksldjump"/>
                        </a:rPr>
                        <a:t> вопрос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3" action="ppaction://hlinksldjump"/>
                        </a:rPr>
                        <a:t>I</a:t>
                      </a:r>
                      <a:r>
                        <a:rPr lang="ru-RU" sz="2800" b="1" baseline="0" dirty="0" smtClean="0">
                          <a:hlinkClick r:id="rId3" action="ppaction://hlinksldjump"/>
                        </a:rPr>
                        <a:t> вопрос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hlinkClick r:id="rId4" action="ppaction://hlinksldjump"/>
                        </a:rPr>
                        <a:t>I</a:t>
                      </a:r>
                      <a:r>
                        <a:rPr lang="ru-RU" sz="2800" b="1" baseline="0" dirty="0" smtClean="0">
                          <a:hlinkClick r:id="rId4" action="ppaction://hlinksldjump"/>
                        </a:rPr>
                        <a:t> вопрос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none" dirty="0" smtClean="0">
                          <a:hlinkClick r:id="rId5" action="ppaction://hlinksldjump"/>
                        </a:rPr>
                        <a:t>I</a:t>
                      </a:r>
                      <a:r>
                        <a:rPr lang="ru-RU" sz="2800" b="1" u="none" baseline="0" dirty="0" smtClean="0">
                          <a:hlinkClick r:id="rId5" action="ppaction://hlinksldjump"/>
                        </a:rPr>
                        <a:t> вопрос</a:t>
                      </a:r>
                      <a:endParaRPr lang="ru-RU" sz="2800" b="1" u="none" dirty="0"/>
                    </a:p>
                  </a:txBody>
                  <a:tcPr/>
                </a:tc>
              </a:tr>
              <a:tr h="10838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6" action="ppaction://hlinksldjump"/>
                        </a:rPr>
                        <a:t>II</a:t>
                      </a:r>
                      <a:r>
                        <a:rPr lang="ru-RU" sz="2800" b="1" baseline="0" dirty="0" smtClean="0">
                          <a:hlinkClick r:id="rId6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7" action="ppaction://hlinksldjump"/>
                        </a:rPr>
                        <a:t>II</a:t>
                      </a:r>
                      <a:r>
                        <a:rPr lang="ru-RU" sz="2800" b="1" baseline="0" dirty="0" smtClean="0">
                          <a:hlinkClick r:id="rId7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8" action="ppaction://hlinksldjump"/>
                        </a:rPr>
                        <a:t>II</a:t>
                      </a:r>
                      <a:r>
                        <a:rPr lang="ru-RU" sz="2800" b="1" baseline="0" dirty="0" smtClean="0">
                          <a:hlinkClick r:id="rId8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9" action="ppaction://hlinksldjump"/>
                        </a:rPr>
                        <a:t>II</a:t>
                      </a:r>
                      <a:r>
                        <a:rPr lang="ru-RU" sz="2800" b="1" baseline="0" dirty="0" smtClean="0">
                          <a:hlinkClick r:id="rId9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10838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0" action="ppaction://hlinksldjump"/>
                        </a:rPr>
                        <a:t>III</a:t>
                      </a:r>
                      <a:r>
                        <a:rPr lang="ru-RU" sz="2800" b="1" baseline="0" dirty="0" smtClean="0">
                          <a:hlinkClick r:id="rId10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1" action="ppaction://hlinksldjump"/>
                        </a:rPr>
                        <a:t>III</a:t>
                      </a:r>
                      <a:r>
                        <a:rPr lang="ru-RU" sz="2800" b="1" baseline="0" dirty="0" smtClean="0">
                          <a:hlinkClick r:id="rId11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2" action="ppaction://hlinksldjump"/>
                        </a:rPr>
                        <a:t>III</a:t>
                      </a:r>
                      <a:r>
                        <a:rPr lang="ru-RU" sz="2800" b="1" baseline="0" dirty="0" smtClean="0">
                          <a:hlinkClick r:id="rId12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3" action="ppaction://hlinksldjump"/>
                        </a:rPr>
                        <a:t>III</a:t>
                      </a:r>
                      <a:r>
                        <a:rPr lang="ru-RU" sz="2800" b="1" baseline="0" dirty="0" smtClean="0">
                          <a:hlinkClick r:id="rId13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10838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4" action="ppaction://hlinksldjump"/>
                        </a:rPr>
                        <a:t>IV</a:t>
                      </a:r>
                      <a:r>
                        <a:rPr lang="ru-RU" sz="2800" b="1" baseline="0" dirty="0" smtClean="0">
                          <a:hlinkClick r:id="rId14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5" action="ppaction://hlinksldjump"/>
                        </a:rPr>
                        <a:t>IV</a:t>
                      </a:r>
                      <a:r>
                        <a:rPr lang="ru-RU" sz="2800" b="1" baseline="0" dirty="0" smtClean="0">
                          <a:hlinkClick r:id="rId15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6" action="ppaction://hlinksldjump"/>
                        </a:rPr>
                        <a:t>IV</a:t>
                      </a:r>
                      <a:r>
                        <a:rPr lang="ru-RU" sz="2800" b="1" baseline="0" dirty="0" smtClean="0">
                          <a:hlinkClick r:id="rId16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7" action="ppaction://hlinksldjump"/>
                        </a:rPr>
                        <a:t>IV</a:t>
                      </a:r>
                      <a:r>
                        <a:rPr lang="ru-RU" sz="2800" b="1" baseline="0" dirty="0" smtClean="0">
                          <a:hlinkClick r:id="rId17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108389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8" action="ppaction://hlinksldjump"/>
                        </a:rPr>
                        <a:t>V</a:t>
                      </a:r>
                      <a:r>
                        <a:rPr lang="ru-RU" sz="2800" b="1" baseline="0" dirty="0" smtClean="0">
                          <a:hlinkClick r:id="rId18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19" action="ppaction://hlinksldjump"/>
                        </a:rPr>
                        <a:t>V</a:t>
                      </a:r>
                      <a:r>
                        <a:rPr lang="ru-RU" sz="2800" b="1" baseline="0" dirty="0" smtClean="0">
                          <a:hlinkClick r:id="rId19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20" action="ppaction://hlinksldjump"/>
                        </a:rPr>
                        <a:t>V</a:t>
                      </a:r>
                      <a:r>
                        <a:rPr lang="ru-RU" sz="2800" b="1" baseline="0" dirty="0" smtClean="0">
                          <a:hlinkClick r:id="rId20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hlinkClick r:id="rId21" action="ppaction://hlinksldjump"/>
                        </a:rPr>
                        <a:t>V</a:t>
                      </a:r>
                      <a:r>
                        <a:rPr lang="ru-RU" sz="2800" b="1" baseline="0" dirty="0" smtClean="0">
                          <a:hlinkClick r:id="rId21" action="ppaction://hlinksldjump"/>
                        </a:rPr>
                        <a:t> вопрос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736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021" y="3122762"/>
            <a:ext cx="8143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Специфическая единица измерения объёма </a:t>
            </a:r>
            <a:r>
              <a:rPr lang="ru-RU" sz="5400" dirty="0" smtClean="0"/>
              <a:t>нефти</a:t>
            </a:r>
            <a:r>
              <a:rPr lang="en-US" sz="5400" dirty="0"/>
              <a:t>.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Разное</a:t>
            </a:r>
            <a:br>
              <a:rPr lang="ru-RU" sz="7200" b="1" dirty="0" smtClean="0"/>
            </a:br>
            <a:r>
              <a:rPr lang="ru-RU" sz="7200" b="1" dirty="0" smtClean="0"/>
              <a:t>Вопрос  </a:t>
            </a:r>
            <a:r>
              <a:rPr lang="en-US" sz="7200" b="1" dirty="0" smtClean="0"/>
              <a:t>I</a:t>
            </a:r>
            <a:endParaRPr lang="ru-RU" sz="7200" b="1" dirty="0"/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68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</a:t>
            </a:r>
            <a:r>
              <a:rPr lang="ru-RU" sz="7200" b="1" dirty="0"/>
              <a:t>Разное 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Вопрос  </a:t>
            </a:r>
            <a:r>
              <a:rPr lang="en-US" sz="7200" b="1" dirty="0" smtClean="0"/>
              <a:t>II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1671" y="2953494"/>
            <a:ext cx="9570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Переведите на древнегреческий язык слова «натянутая тетива»?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27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</a:t>
            </a:r>
            <a:r>
              <a:rPr lang="ru-RU" sz="7200" b="1" dirty="0"/>
              <a:t>Разное 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Вопрос  </a:t>
            </a:r>
            <a:r>
              <a:rPr lang="en-US" sz="7200" b="1" dirty="0" smtClean="0"/>
              <a:t>III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0590" y="3209829"/>
            <a:ext cx="9805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Helvetica Neue"/>
              </a:rPr>
              <a:t>Абсолютная величина числа?</a:t>
            </a:r>
            <a:endParaRPr lang="ru-RU" sz="54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39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</a:t>
            </a:r>
            <a:r>
              <a:rPr lang="ru-RU" sz="7200" b="1" dirty="0"/>
              <a:t>Разное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Вопрос</a:t>
            </a:r>
            <a:r>
              <a:rPr lang="en-US" sz="7200" b="1" dirty="0" smtClean="0"/>
              <a:t> IV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8430" y="2519238"/>
            <a:ext cx="10245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</a:rPr>
              <a:t>Кто сказал: «Математика - царица наук, а арифметика — царица математики»?</a:t>
            </a:r>
            <a:endParaRPr lang="ru-RU" sz="54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00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36" y="1089742"/>
            <a:ext cx="10557295" cy="3904951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Этап 1</a:t>
            </a:r>
            <a:br>
              <a:rPr lang="ru-RU" sz="8000" dirty="0" smtClean="0"/>
            </a:br>
            <a:r>
              <a:rPr lang="ru-RU" sz="8000" dirty="0" smtClean="0"/>
              <a:t>Общие вопросы</a:t>
            </a:r>
            <a:br>
              <a:rPr lang="ru-RU" sz="8000" dirty="0" smtClean="0"/>
            </a:br>
            <a:r>
              <a:rPr lang="ru-RU" sz="8000" dirty="0" smtClean="0"/>
              <a:t>Стоимость – 1 балл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057234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</a:t>
            </a:r>
            <a:r>
              <a:rPr lang="ru-RU" sz="7200" b="1" dirty="0"/>
              <a:t>Разное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Вопрос</a:t>
            </a:r>
            <a:r>
              <a:rPr lang="en-US" sz="7200" b="1" dirty="0" smtClean="0"/>
              <a:t> V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3706" y="2596876"/>
            <a:ext cx="100296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</a:rPr>
              <a:t> Переведите на древнегреческий язык </a:t>
            </a:r>
            <a:r>
              <a:rPr lang="ru-RU" sz="5400" dirty="0" smtClean="0">
                <a:solidFill>
                  <a:srgbClr val="000000"/>
                </a:solidFill>
              </a:rPr>
              <a:t>словосочетание </a:t>
            </a:r>
            <a:r>
              <a:rPr lang="ru-RU" sz="5400" dirty="0">
                <a:solidFill>
                  <a:srgbClr val="000000"/>
                </a:solidFill>
              </a:rPr>
              <a:t>«сосновая шишка»?</a:t>
            </a:r>
            <a:endParaRPr lang="ru-RU" sz="54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33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Геометрия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7773" y="2381216"/>
            <a:ext cx="92791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Найдите наименьший угол прямоугольного треугольника, у которого один угол в 3 раза больше </a:t>
            </a:r>
            <a:r>
              <a:rPr lang="ru-RU" sz="5400" dirty="0" smtClean="0"/>
              <a:t>другого.</a:t>
            </a:r>
            <a:endParaRPr lang="ru-RU" sz="54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02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</a:t>
            </a:r>
            <a:r>
              <a:rPr lang="ru-RU" sz="7200" b="1" dirty="0"/>
              <a:t>Геометрия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II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595" y="2346385"/>
            <a:ext cx="112057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Прямоугольник разбили двумя прямыми, параллельными его сторонам, на четыре прямоугольника. Один из них оказался квадратом, а периметры прямоугольников, соседних с ним, равны 20 см и 16 см. Найдите площадь исходного </a:t>
            </a:r>
            <a:r>
              <a:rPr lang="ru-RU" sz="4000" dirty="0" smtClean="0"/>
              <a:t>прямоугольника.</a:t>
            </a:r>
            <a:endParaRPr lang="ru-RU" sz="40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32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</a:t>
            </a:r>
            <a:r>
              <a:rPr lang="en-US" sz="7200" b="1" dirty="0" smtClean="0"/>
              <a:t> </a:t>
            </a:r>
            <a:r>
              <a:rPr lang="ru-RU" sz="7200" b="1" dirty="0"/>
              <a:t>Геометрия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III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7751" y="2467155"/>
            <a:ext cx="109814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Один из углов равнобедренного треугольника равен 120°. Из середины основания опущен перпендикуляр на боковую сторону. В каком отношении основание перпендикуляра делит боковую сторону?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3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</a:t>
            </a:r>
            <a:r>
              <a:rPr lang="en-US" sz="7200" b="1" dirty="0" smtClean="0"/>
              <a:t> </a:t>
            </a:r>
            <a:r>
              <a:rPr lang="ru-RU" sz="7200" b="1" dirty="0"/>
              <a:t>Геометрия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IV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9677" y="2303253"/>
            <a:ext cx="10205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Найдите стороны прямоугольного треугольника, если известно, что проекция одного катета на гипотенузу равна 6 см, а проекция другого катета на 1,5 см меньше длины этого </a:t>
            </a:r>
            <a:r>
              <a:rPr lang="ru-RU" sz="4800" dirty="0" smtClean="0"/>
              <a:t>катета.</a:t>
            </a:r>
            <a:endParaRPr lang="ru-RU" sz="48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04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</a:t>
            </a:r>
            <a:r>
              <a:rPr lang="en-US" sz="7200" b="1" dirty="0" smtClean="0"/>
              <a:t> </a:t>
            </a:r>
            <a:r>
              <a:rPr lang="ru-RU" sz="7200" b="1" dirty="0"/>
              <a:t>Геометрия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/>
              <a:t>V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2641" y="2441275"/>
            <a:ext cx="10748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Дан равнобедренный треугольник АВС, АВ = АС. Биссектриса угла B пересекает отрезок АС в точке D и ВС = BD + AD. Найдите величину угла A.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23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Алгебра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</a:t>
            </a:r>
            <a:endParaRPr lang="ru-RU" sz="7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54014" y="2527540"/>
                <a:ext cx="10972801" cy="328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5400" dirty="0" smtClean="0"/>
                  <a:t>На острове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5400" dirty="0" smtClean="0"/>
                  <a:t> </a:t>
                </a:r>
                <a:r>
                  <a:rPr lang="ru-RU" sz="5400" dirty="0"/>
                  <a:t>всех мужчин женаты </a:t>
                </a:r>
                <a:r>
                  <a:rPr lang="ru-RU" sz="5400" dirty="0" smtClean="0"/>
                  <a:t>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5400" dirty="0"/>
                  <a:t> всех женщин замужем. Какая доля населения острова состоит в браке?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14" y="2527540"/>
                <a:ext cx="10972801" cy="3283015"/>
              </a:xfrm>
              <a:prstGeom prst="rect">
                <a:avLst/>
              </a:prstGeom>
              <a:blipFill rotWithShape="0">
                <a:blip r:embed="rId2"/>
                <a:stretch>
                  <a:fillRect l="-2944" r="-1889" b="-10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78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 </a:t>
            </a:r>
            <a:r>
              <a:rPr lang="ru-RU" sz="7200" b="1" dirty="0"/>
              <a:t>Алгебра 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II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2769" y="2656936"/>
            <a:ext cx="10521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Лена пишет подряд натуральные числа 12345678910111213… На каких местах, считая от начала, в первый раз будут стоять подряд три цифры 5?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34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</a:t>
            </a:r>
            <a:r>
              <a:rPr lang="en-US" sz="7200" b="1" dirty="0" smtClean="0"/>
              <a:t> </a:t>
            </a:r>
            <a:r>
              <a:rPr lang="ru-RU" sz="7200" b="1" dirty="0"/>
              <a:t>Алгебра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III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21434" y="2691441"/>
            <a:ext cx="10092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Найдите все пары чисел (a; b), для которых a + b = </a:t>
            </a:r>
            <a:r>
              <a:rPr lang="ru-RU" sz="6000" dirty="0" err="1"/>
              <a:t>ab</a:t>
            </a:r>
            <a:r>
              <a:rPr lang="ru-RU" sz="6000" dirty="0"/>
              <a:t> = a : b.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2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</a:t>
            </a:r>
            <a:r>
              <a:rPr lang="en-US" sz="7200" b="1" dirty="0" smtClean="0"/>
              <a:t> </a:t>
            </a:r>
            <a:r>
              <a:rPr lang="ru-RU" sz="7200" b="1" dirty="0"/>
              <a:t>Алгебра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IV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7365" y="2475782"/>
            <a:ext cx="109900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Дано уравнение (a</a:t>
            </a:r>
            <a:r>
              <a:rPr lang="ru-RU" sz="4000" baseline="30000" dirty="0"/>
              <a:t>2</a:t>
            </a:r>
            <a:r>
              <a:rPr lang="ru-RU" sz="4000" dirty="0"/>
              <a:t> – 4)(b – 1)x = (a – 2)(</a:t>
            </a:r>
            <a:r>
              <a:rPr lang="ru-RU" sz="4000" dirty="0" smtClean="0"/>
              <a:t>b</a:t>
            </a:r>
            <a:r>
              <a:rPr lang="ru-RU" sz="4000" baseline="30000" dirty="0"/>
              <a:t>2</a:t>
            </a:r>
            <a:r>
              <a:rPr lang="ru-RU" sz="4000" dirty="0" smtClean="0"/>
              <a:t> </a:t>
            </a:r>
            <a:r>
              <a:rPr lang="ru-RU" sz="4000" dirty="0"/>
              <a:t>– 1). Первый игрок называет, чему равно число a. Второй называет число b, и выигрывает, если полученное уравнение не будет иметь корней. Какие числа позволяют первому игроку с гарантией выиграть?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5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93" y="790756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№1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13" y="2467155"/>
            <a:ext cx="10714006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/>
              <a:t>Кот в Сапогах наловил щук: он поймал четырёх щук и еще половину улова. Сколько щук поймал Кот в Сапогах? 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2002097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Категория:</a:t>
            </a:r>
            <a:r>
              <a:rPr lang="en-US" sz="7200" b="1" dirty="0" smtClean="0"/>
              <a:t> </a:t>
            </a:r>
            <a:r>
              <a:rPr lang="ru-RU" sz="7200" b="1" dirty="0"/>
              <a:t>Алгебра</a:t>
            </a:r>
            <a:r>
              <a:rPr lang="ru-RU" sz="7200" b="1" dirty="0" smtClean="0"/>
              <a:t> </a:t>
            </a:r>
            <a:br>
              <a:rPr lang="ru-RU" sz="7200" b="1" dirty="0" smtClean="0"/>
            </a:br>
            <a:r>
              <a:rPr lang="ru-RU" sz="7200" b="1" dirty="0" smtClean="0"/>
              <a:t>Вопрос </a:t>
            </a:r>
            <a:r>
              <a:rPr lang="en-US" sz="7200" b="1" dirty="0" smtClean="0"/>
              <a:t>V</a:t>
            </a:r>
            <a:endParaRPr lang="ru-RU" sz="7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5388" y="2467155"/>
            <a:ext cx="10843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Натуральное </a:t>
            </a:r>
            <a:r>
              <a:rPr lang="ru-RU" sz="4400" dirty="0"/>
              <a:t>число будем считать замечательным, если при увеличении его на 2 сумма цифр полученного числа в два раза меньше суммы цифр исходного числа. Сколько замечательных трехзначных чисел?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17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504493" y="693443"/>
            <a:ext cx="13145672" cy="158150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Категория: Вероятность. Проценты</a:t>
            </a:r>
            <a:br>
              <a:rPr lang="ru-RU" sz="5400" b="1" dirty="0" smtClean="0"/>
            </a:br>
            <a:r>
              <a:rPr lang="ru-RU" sz="5400" b="1" dirty="0" smtClean="0"/>
              <a:t>Вопрос</a:t>
            </a:r>
            <a:r>
              <a:rPr lang="en-US" sz="5400" b="1" dirty="0" smtClean="0"/>
              <a:t> I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475" y="2501661"/>
            <a:ext cx="108951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На сколько процентов увеличится произведение двух чисел, если первое число увеличить на 20 %, а второе — на 40 %</a:t>
            </a:r>
            <a:endParaRPr lang="ru-RU" sz="5400" dirty="0"/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87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Autofit/>
          </a:bodyPr>
          <a:lstStyle/>
          <a:p>
            <a:r>
              <a:rPr lang="ru-RU" sz="5400" b="1" dirty="0"/>
              <a:t>Категория: Вероятность. Проценты</a:t>
            </a:r>
            <a:br>
              <a:rPr lang="ru-RU" sz="5400" b="1" dirty="0"/>
            </a:br>
            <a:r>
              <a:rPr lang="ru-RU" sz="5400" b="1" dirty="0"/>
              <a:t>Вопрос</a:t>
            </a:r>
            <a:r>
              <a:rPr lang="en-US" sz="5400" b="1" dirty="0"/>
              <a:t> </a:t>
            </a:r>
            <a:r>
              <a:rPr lang="en-US" sz="5400" b="1" dirty="0" smtClean="0"/>
              <a:t>II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258" y="2648309"/>
            <a:ext cx="10860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В числовом наборе 5 чисел, не равных нулю. Их среднее </a:t>
            </a:r>
            <a:r>
              <a:rPr lang="ru-RU" sz="4400" dirty="0" smtClean="0"/>
              <a:t>арифметическое составило</a:t>
            </a:r>
            <a:r>
              <a:rPr lang="ru-RU" sz="4400" dirty="0"/>
              <a:t> </a:t>
            </a:r>
            <a:r>
              <a:rPr lang="ru-RU" sz="4400" dirty="0" smtClean="0"/>
              <a:t>15,57. Каким </a:t>
            </a:r>
            <a:r>
              <a:rPr lang="ru-RU" sz="4400" dirty="0"/>
              <a:t>станет среднее арифметическое, если каждое число набора увеличить в 5 раз?</a:t>
            </a:r>
            <a:endParaRPr lang="ru-RU" sz="4400" b="0" i="0" dirty="0">
              <a:effectLst/>
            </a:endParaRP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72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Autofit/>
          </a:bodyPr>
          <a:lstStyle/>
          <a:p>
            <a:r>
              <a:rPr lang="ru-RU" sz="5400" b="1" dirty="0"/>
              <a:t>Категория: Вероятность. Проценты</a:t>
            </a:r>
            <a:br>
              <a:rPr lang="ru-RU" sz="5400" b="1" dirty="0"/>
            </a:br>
            <a:r>
              <a:rPr lang="ru-RU" sz="5400" b="1" dirty="0"/>
              <a:t>Вопрос</a:t>
            </a:r>
            <a:r>
              <a:rPr lang="en-US" sz="5400" b="1" dirty="0"/>
              <a:t> </a:t>
            </a:r>
            <a:r>
              <a:rPr lang="en-US" sz="5400" b="1" dirty="0" smtClean="0"/>
              <a:t>III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257" y="2562045"/>
            <a:ext cx="1051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Количество столбов в городе равно 60, некоторые из них соединены кабелями, проводящими электричество. От каждого столба должно отходить по 8 кабелей. Сколько всего нужно кабелей?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530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7612" y="661359"/>
            <a:ext cx="11520577" cy="1581508"/>
          </a:xfrm>
        </p:spPr>
        <p:txBody>
          <a:bodyPr>
            <a:noAutofit/>
          </a:bodyPr>
          <a:lstStyle/>
          <a:p>
            <a:r>
              <a:rPr lang="ru-RU" sz="5400" b="1" dirty="0"/>
              <a:t>Категория: Вероятность. Проценты</a:t>
            </a:r>
            <a:br>
              <a:rPr lang="ru-RU" sz="5400" b="1" dirty="0"/>
            </a:br>
            <a:r>
              <a:rPr lang="ru-RU" sz="5400" b="1" dirty="0"/>
              <a:t>Вопрос</a:t>
            </a:r>
            <a:r>
              <a:rPr lang="en-US" sz="5400" b="1" dirty="0"/>
              <a:t> </a:t>
            </a:r>
            <a:r>
              <a:rPr lang="en-US" sz="5400" b="1" dirty="0" smtClean="0"/>
              <a:t>IV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7878" y="2864296"/>
            <a:ext cx="10952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Число 40 это 20% от какого-то числа. Найдите это число.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65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9698" y="773654"/>
            <a:ext cx="11520577" cy="1581508"/>
          </a:xfrm>
        </p:spPr>
        <p:txBody>
          <a:bodyPr>
            <a:noAutofit/>
          </a:bodyPr>
          <a:lstStyle/>
          <a:p>
            <a:r>
              <a:rPr lang="ru-RU" sz="5400" b="1" dirty="0"/>
              <a:t>Категория: Вероятность. Проценты</a:t>
            </a:r>
            <a:br>
              <a:rPr lang="ru-RU" sz="5400" b="1" dirty="0"/>
            </a:br>
            <a:r>
              <a:rPr lang="ru-RU" sz="5400" b="1" dirty="0"/>
              <a:t>Вопрос</a:t>
            </a:r>
            <a:r>
              <a:rPr lang="en-US" sz="5400" b="1" dirty="0"/>
              <a:t> </a:t>
            </a:r>
            <a:r>
              <a:rPr lang="en-US" sz="5400" b="1" dirty="0" smtClean="0"/>
              <a:t>V</a:t>
            </a:r>
            <a:endParaRPr lang="ru-RU" sz="5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7917" y="2605177"/>
            <a:ext cx="108520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Свежие фрукты содержат 86 % воды, а высушенные – 23 %. Сколько требуется свежих фруктов для приготовления 72 кг высушенных фруктов?</a:t>
            </a: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11033184" y="5676182"/>
            <a:ext cx="983412" cy="8626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34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957" y="1146973"/>
            <a:ext cx="11253775" cy="176875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Математическая игра </a:t>
            </a:r>
            <a:br>
              <a:rPr lang="ru-RU" sz="4800" b="1" dirty="0" smtClean="0"/>
            </a:br>
            <a:r>
              <a:rPr lang="ru-RU" sz="4800" b="1" dirty="0" smtClean="0"/>
              <a:t>«Самый умный математик»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1" y="2731177"/>
            <a:ext cx="3743864" cy="943676"/>
          </a:xfrm>
        </p:spPr>
        <p:txBody>
          <a:bodyPr>
            <a:noAutofit/>
          </a:bodyPr>
          <a:lstStyle/>
          <a:p>
            <a:r>
              <a:rPr lang="ru-RU" sz="4800" dirty="0" smtClean="0"/>
              <a:t>7 класс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5" y="4269355"/>
            <a:ext cx="1995798" cy="19957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2656" y="3226279"/>
            <a:ext cx="3061822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0615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 w="22225">
                  <a:noFill/>
                  <a:prstDash val="solid"/>
                </a:ln>
              </a:rPr>
              <a:t> имени Пабло Неруды </a:t>
            </a:r>
            <a:endParaRPr lang="ru-RU" sz="2000" cap="none" spc="0" dirty="0">
              <a:ln w="22225">
                <a:noFill/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0276" y="3891285"/>
            <a:ext cx="2880320" cy="3042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28514"/>
              </a:avLst>
            </a:prstTxWarp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</a:rPr>
              <a:t>ГБОУ Школа № 1568</a:t>
            </a:r>
            <a:endParaRPr lang="ru-RU" sz="3600" cap="none" spc="0" dirty="0">
              <a:ln w="22225">
                <a:noFill/>
                <a:prstDash val="solid"/>
              </a:ln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011" y="4002657"/>
            <a:ext cx="609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итогов…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943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295" y="885646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№2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52" y="2467155"/>
            <a:ext cx="11041812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У двух человек было два квадратных торта. Каждый сделал на своём торте по 2 прямолинейных разреза от края до края. При этом у одного получилось три куска, а у другого — четыре. Как это могло быть?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1977227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45" y="721744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№3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14" y="2682815"/>
            <a:ext cx="11041812" cy="2717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/>
              <a:t>Найдите </a:t>
            </a:r>
            <a:r>
              <a:rPr lang="ru-RU" sz="5400" dirty="0"/>
              <a:t>все натуральные числа, которые больше своей последней цифры в 5 </a:t>
            </a:r>
            <a:r>
              <a:rPr lang="ru-RU" sz="5400" dirty="0" smtClean="0"/>
              <a:t>раз.</a:t>
            </a:r>
          </a:p>
        </p:txBody>
      </p:sp>
    </p:spTree>
    <p:extLst>
      <p:ext uri="{BB962C8B-B14F-4D97-AF65-F5344CB8AC3E}">
        <p14:creationId xmlns:p14="http://schemas.microsoft.com/office/powerpoint/2010/main" val="331726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82" y="212786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№4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20" y="1656271"/>
            <a:ext cx="11214341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/>
              <a:t>В зоомагазине продают больших и маленьких птиц. Большая птица стоит вдвое дороже маленькой. Одна дама купила 5 больших птиц и 3 маленьких, а другая – 5 маленьких и 3 больших. При этом первая дама заплатила на 20 рублей больше. Сколько стоит большая птица? 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566407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№5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24" y="2708695"/>
            <a:ext cx="11720423" cy="3053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/>
              <a:t>Что легче: 1 кг ваты или 1 кг железа?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1534558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97" y="730371"/>
            <a:ext cx="10131425" cy="1456267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Вопрос №6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39" y="2467155"/>
            <a:ext cx="11720423" cy="43908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В комнате стоят трёхногие табуретки и четвероногие стулья. Когда на все эти сидячие места уселись люди, в комнате оказалось 39 ног. Сколько в комнате табуреток?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2213715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1088</Words>
  <Application>Microsoft Office PowerPoint</Application>
  <PresentationFormat>Широкоэкранный</PresentationFormat>
  <Paragraphs>134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Cambria Math</vt:lpstr>
      <vt:lpstr>Garamond</vt:lpstr>
      <vt:lpstr>Helvetica Neue</vt:lpstr>
      <vt:lpstr>Натуральные материалы</vt:lpstr>
      <vt:lpstr>Математическая игра  «Самый умный математик»</vt:lpstr>
      <vt:lpstr>Бланки ответов</vt:lpstr>
      <vt:lpstr>Этап 1 Общие вопросы Стоимость – 1 балл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Вопрос №12</vt:lpstr>
      <vt:lpstr>Вопрос №13</vt:lpstr>
      <vt:lpstr>Вопрос №14</vt:lpstr>
      <vt:lpstr>Вопрос №15</vt:lpstr>
      <vt:lpstr>Вопрос №16</vt:lpstr>
      <vt:lpstr>Вопрос №17</vt:lpstr>
      <vt:lpstr>Вопрос №18</vt:lpstr>
      <vt:lpstr>Вопрос №19</vt:lpstr>
      <vt:lpstr>Вопрос №20</vt:lpstr>
      <vt:lpstr>Этап 2 Специальные категории Стоимость – 1-3 балла</vt:lpstr>
      <vt:lpstr>Презентация PowerPoint</vt:lpstr>
      <vt:lpstr>Категория: Разное Вопрос  I</vt:lpstr>
      <vt:lpstr>Категория: Разное  Вопрос  II</vt:lpstr>
      <vt:lpstr>Категория: Разное  Вопрос  III</vt:lpstr>
      <vt:lpstr>Категория: Разное Вопрос IV</vt:lpstr>
      <vt:lpstr>Категория: Разное Вопрос V</vt:lpstr>
      <vt:lpstr>Категория: Геометрия  Вопрос I</vt:lpstr>
      <vt:lpstr>Категория: Геометрия  Вопрос II</vt:lpstr>
      <vt:lpstr>Категория: Геометрия  Вопрос III</vt:lpstr>
      <vt:lpstr>Категория: Геометрия  Вопрос IV</vt:lpstr>
      <vt:lpstr>Категория: Геометрия  Вопрос V</vt:lpstr>
      <vt:lpstr>Категория: Алгебра  Вопрос I</vt:lpstr>
      <vt:lpstr>Категория: Алгебра   Вопрос II</vt:lpstr>
      <vt:lpstr>Категория: Алгебра  Вопрос III</vt:lpstr>
      <vt:lpstr>Категория: Алгебра  Вопрос IV</vt:lpstr>
      <vt:lpstr>Категория: Алгебра  Вопрос V</vt:lpstr>
      <vt:lpstr>Категория: Вероятность. Проценты Вопрос I</vt:lpstr>
      <vt:lpstr>Категория: Вероятность. Проценты Вопрос II</vt:lpstr>
      <vt:lpstr>Категория: Вероятность. Проценты Вопрос III</vt:lpstr>
      <vt:lpstr>Категория: Вероятность. Проценты Вопрос IV</vt:lpstr>
      <vt:lpstr>Категория: Вероятность. Проценты Вопрос V</vt:lpstr>
      <vt:lpstr>Математическая игра  «Самый умный математик»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Иришка Смирнова</cp:lastModifiedBy>
  <cp:revision>36</cp:revision>
  <dcterms:created xsi:type="dcterms:W3CDTF">2023-12-13T18:52:10Z</dcterms:created>
  <dcterms:modified xsi:type="dcterms:W3CDTF">2024-03-19T18:50:44Z</dcterms:modified>
</cp:coreProperties>
</file>