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5" r:id="rId1"/>
  </p:sldMasterIdLst>
  <p:sldIdLst>
    <p:sldId id="311" r:id="rId2"/>
    <p:sldId id="313" r:id="rId3"/>
    <p:sldId id="257" r:id="rId4"/>
    <p:sldId id="258" r:id="rId5"/>
    <p:sldId id="314" r:id="rId6"/>
    <p:sldId id="315" r:id="rId7"/>
    <p:sldId id="316" r:id="rId8"/>
    <p:sldId id="317" r:id="rId9"/>
    <p:sldId id="318" r:id="rId10"/>
    <p:sldId id="319" r:id="rId11"/>
    <p:sldId id="320" r:id="rId12"/>
    <p:sldId id="321" r:id="rId13"/>
    <p:sldId id="322" r:id="rId14"/>
    <p:sldId id="323" r:id="rId15"/>
    <p:sldId id="324" r:id="rId16"/>
    <p:sldId id="325" r:id="rId17"/>
    <p:sldId id="326" r:id="rId18"/>
    <p:sldId id="327" r:id="rId19"/>
    <p:sldId id="328" r:id="rId20"/>
    <p:sldId id="329" r:id="rId21"/>
    <p:sldId id="330" r:id="rId22"/>
    <p:sldId id="331" r:id="rId23"/>
    <p:sldId id="332" r:id="rId24"/>
    <p:sldId id="334" r:id="rId25"/>
    <p:sldId id="333" r:id="rId26"/>
    <p:sldId id="335" r:id="rId27"/>
    <p:sldId id="336" r:id="rId28"/>
    <p:sldId id="337" r:id="rId29"/>
    <p:sldId id="338" r:id="rId30"/>
    <p:sldId id="339" r:id="rId31"/>
    <p:sldId id="340" r:id="rId32"/>
    <p:sldId id="341" r:id="rId33"/>
    <p:sldId id="342" r:id="rId34"/>
    <p:sldId id="343" r:id="rId35"/>
    <p:sldId id="344" r:id="rId36"/>
    <p:sldId id="345" r:id="rId37"/>
    <p:sldId id="346" r:id="rId38"/>
    <p:sldId id="347" r:id="rId39"/>
    <p:sldId id="348" r:id="rId40"/>
    <p:sldId id="349" r:id="rId41"/>
    <p:sldId id="350" r:id="rId42"/>
    <p:sldId id="351" r:id="rId43"/>
    <p:sldId id="352" r:id="rId44"/>
    <p:sldId id="353" r:id="rId45"/>
    <p:sldId id="354" r:id="rId46"/>
    <p:sldId id="355" r:id="rId4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48" d="100"/>
          <a:sy n="48" d="100"/>
        </p:scale>
        <p:origin x="67" y="94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A733DA6-A674-4C71-8074-9E16868D0C13}" type="datetimeFigureOut">
              <a:rPr lang="ru-RU" smtClean="0"/>
              <a:t>21.03.2024</a:t>
            </a:fld>
            <a:endParaRPr lang="ru-RU"/>
          </a:p>
        </p:txBody>
      </p:sp>
      <p:sp>
        <p:nvSpPr>
          <p:cNvPr id="5" name="Footer Placeholder 4"/>
          <p:cNvSpPr>
            <a:spLocks noGrp="1"/>
          </p:cNvSpPr>
          <p:nvPr>
            <p:ph type="ftr" sz="quarter" idx="11"/>
          </p:nvPr>
        </p:nvSpPr>
        <p:spPr>
          <a:xfrm>
            <a:off x="2692397" y="5037663"/>
            <a:ext cx="5214635" cy="279400"/>
          </a:xfrm>
        </p:spPr>
        <p:txBody>
          <a:bodyPr/>
          <a:lstStyle/>
          <a:p>
            <a:endParaRPr lang="ru-RU"/>
          </a:p>
        </p:txBody>
      </p:sp>
      <p:sp>
        <p:nvSpPr>
          <p:cNvPr id="6" name="Slide Number Placeholder 5"/>
          <p:cNvSpPr>
            <a:spLocks noGrp="1"/>
          </p:cNvSpPr>
          <p:nvPr>
            <p:ph type="sldNum" sz="quarter" idx="12"/>
          </p:nvPr>
        </p:nvSpPr>
        <p:spPr>
          <a:xfrm>
            <a:off x="8956900" y="5037663"/>
            <a:ext cx="551167" cy="279400"/>
          </a:xfrm>
        </p:spPr>
        <p:txBody>
          <a:bodyPr/>
          <a:lstStyle/>
          <a:p>
            <a:fld id="{47F7AB67-A8F7-4498-AED6-9D96D93A796C}" type="slidenum">
              <a:rPr lang="ru-RU" smtClean="0"/>
              <a:t>‹#›</a:t>
            </a:fld>
            <a:endParaRPr lang="ru-RU"/>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9369366"/>
      </p:ext>
    </p:extLst>
  </p:cSld>
  <p:clrMapOvr>
    <a:masterClrMapping/>
  </p:clrMapOvr>
  <p:transition spd="slow">
    <p:cove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A733DA6-A674-4C71-8074-9E16868D0C13}" type="datetimeFigureOut">
              <a:rPr lang="ru-RU" smtClean="0"/>
              <a:t>21.03.2024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7F7AB67-A8F7-4498-AED6-9D96D93A796C}" type="slidenum">
              <a:rPr lang="ru-RU" smtClean="0"/>
              <a:t>‹#›</a:t>
            </a:fld>
            <a:endParaRPr lang="ru-RU"/>
          </a:p>
        </p:txBody>
      </p:sp>
    </p:spTree>
    <p:extLst>
      <p:ext uri="{BB962C8B-B14F-4D97-AF65-F5344CB8AC3E}">
        <p14:creationId xmlns:p14="http://schemas.microsoft.com/office/powerpoint/2010/main" val="324889513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A733DA6-A674-4C71-8074-9E16868D0C13}" type="datetimeFigureOut">
              <a:rPr lang="ru-RU" smtClean="0"/>
              <a:t>21.03.2024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7F7AB67-A8F7-4498-AED6-9D96D93A796C}" type="slidenum">
              <a:rPr lang="ru-RU" smtClean="0"/>
              <a:t>‹#›</a:t>
            </a:fld>
            <a:endParaRPr lang="ru-RU"/>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1018007"/>
      </p:ext>
    </p:extLst>
  </p:cSld>
  <p:clrMapOvr>
    <a:masterClrMapping/>
  </p:clrMapOvr>
  <p:transition spd="slow">
    <p:cove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A733DA6-A674-4C71-8074-9E16868D0C13}" type="datetimeFigureOut">
              <a:rPr lang="ru-RU" smtClean="0"/>
              <a:t>21.03.2024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7F7AB67-A8F7-4498-AED6-9D96D93A796C}" type="slidenum">
              <a:rPr lang="ru-RU" smtClean="0"/>
              <a:t>‹#›</a:t>
            </a:fld>
            <a:endParaRPr lang="ru-RU"/>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6864422"/>
      </p:ext>
    </p:extLst>
  </p:cSld>
  <p:clrMapOvr>
    <a:masterClrMapping/>
  </p:clrMapOvr>
  <p:transition spd="slow">
    <p:cove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A733DA6-A674-4C71-8074-9E16868D0C13}" type="datetimeFigureOut">
              <a:rPr lang="ru-RU" smtClean="0"/>
              <a:t>21.03.2024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7F7AB67-A8F7-4498-AED6-9D96D93A796C}" type="slidenum">
              <a:rPr lang="ru-RU" smtClean="0"/>
              <a:t>‹#›</a:t>
            </a:fld>
            <a:endParaRPr lang="ru-RU"/>
          </a:p>
        </p:txBody>
      </p:sp>
    </p:spTree>
    <p:extLst>
      <p:ext uri="{BB962C8B-B14F-4D97-AF65-F5344CB8AC3E}">
        <p14:creationId xmlns:p14="http://schemas.microsoft.com/office/powerpoint/2010/main" val="2001543517"/>
      </p:ext>
    </p:extLst>
  </p:cSld>
  <p:clrMapOvr>
    <a:masterClrMapping/>
  </p:clrMapOvr>
  <p:transition spd="slow">
    <p:cove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A733DA6-A674-4C71-8074-9E16868D0C13}" type="datetimeFigureOut">
              <a:rPr lang="ru-RU" smtClean="0"/>
              <a:t>21.03.2024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7F7AB67-A8F7-4498-AED6-9D96D93A796C}" type="slidenum">
              <a:rPr lang="ru-RU" smtClean="0"/>
              <a:t>‹#›</a:t>
            </a:fld>
            <a:endParaRPr lang="ru-RU"/>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661121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A733DA6-A674-4C71-8074-9E16868D0C13}" type="datetimeFigureOut">
              <a:rPr lang="ru-RU" smtClean="0"/>
              <a:t>21.03.2024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7F7AB67-A8F7-4498-AED6-9D96D93A796C}" type="slidenum">
              <a:rPr lang="ru-RU" smtClean="0"/>
              <a:t>‹#›</a:t>
            </a:fld>
            <a:endParaRPr lang="ru-RU"/>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144161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A733DA6-A674-4C71-8074-9E16868D0C13}" type="datetimeFigureOut">
              <a:rPr lang="ru-RU" smtClean="0"/>
              <a:t>21.03.2024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7F7AB67-A8F7-4498-AED6-9D96D93A796C}"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0084240"/>
      </p:ext>
    </p:extLst>
  </p:cSld>
  <p:clrMapOvr>
    <a:masterClrMapping/>
  </p:clrMapOvr>
  <p:transition spd="slow">
    <p:cove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A733DA6-A674-4C71-8074-9E16868D0C13}" type="datetimeFigureOut">
              <a:rPr lang="ru-RU" smtClean="0"/>
              <a:t>21.03.2024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7F7AB67-A8F7-4498-AED6-9D96D93A796C}" type="slidenum">
              <a:rPr lang="ru-RU" smtClean="0"/>
              <a:t>‹#›</a:t>
            </a:fld>
            <a:endParaRPr lang="ru-RU"/>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8417423"/>
      </p:ext>
    </p:extLst>
  </p:cSld>
  <p:clrMapOvr>
    <a:masterClrMapping/>
  </p:clrMapOvr>
  <p:transition spd="slow">
    <p:cove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A733DA6-A674-4C71-8074-9E16868D0C13}" type="datetimeFigureOut">
              <a:rPr lang="ru-RU" smtClean="0"/>
              <a:t>21.03.2024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7F7AB67-A8F7-4498-AED6-9D96D93A796C}" type="slidenum">
              <a:rPr lang="ru-RU" smtClean="0"/>
              <a:t>‹#›</a:t>
            </a:fld>
            <a:endParaRPr lang="ru-RU"/>
          </a:p>
        </p:txBody>
      </p:sp>
    </p:spTree>
    <p:extLst>
      <p:ext uri="{BB962C8B-B14F-4D97-AF65-F5344CB8AC3E}">
        <p14:creationId xmlns:p14="http://schemas.microsoft.com/office/powerpoint/2010/main" val="840412731"/>
      </p:ext>
    </p:extLst>
  </p:cSld>
  <p:clrMapOvr>
    <a:masterClrMapping/>
  </p:clrMapOvr>
  <p:transition spd="slow">
    <p:cove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A733DA6-A674-4C71-8074-9E16868D0C13}" type="datetimeFigureOut">
              <a:rPr lang="ru-RU" smtClean="0"/>
              <a:t>21.03.2024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7F7AB67-A8F7-4498-AED6-9D96D93A796C}" type="slidenum">
              <a:rPr lang="ru-RU" smtClean="0"/>
              <a:t>‹#›</a:t>
            </a:fld>
            <a:endParaRPr lang="ru-RU"/>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4289405"/>
      </p:ext>
    </p:extLst>
  </p:cSld>
  <p:clrMapOvr>
    <a:masterClrMapping/>
  </p:clrMapOvr>
  <p:transition spd="slow">
    <p:cove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2A733DA6-A674-4C71-8074-9E16868D0C13}" type="datetimeFigureOut">
              <a:rPr lang="ru-RU" smtClean="0"/>
              <a:t>21.03.2024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7F7AB67-A8F7-4498-AED6-9D96D93A796C}" type="slidenum">
              <a:rPr lang="ru-RU" smtClean="0"/>
              <a:t>‹#›</a:t>
            </a:fld>
            <a:endParaRPr lang="ru-RU"/>
          </a:p>
        </p:txBody>
      </p:sp>
    </p:spTree>
    <p:extLst>
      <p:ext uri="{BB962C8B-B14F-4D97-AF65-F5344CB8AC3E}">
        <p14:creationId xmlns:p14="http://schemas.microsoft.com/office/powerpoint/2010/main" val="2358393965"/>
      </p:ext>
    </p:extLst>
  </p:cSld>
  <p:clrMapOvr>
    <a:masterClrMapping/>
  </p:clrMapOvr>
  <p:transition spd="slow">
    <p:cove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2A733DA6-A674-4C71-8074-9E16868D0C13}" type="datetimeFigureOut">
              <a:rPr lang="ru-RU" smtClean="0"/>
              <a:t>21.03.2024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47F7AB67-A8F7-4498-AED6-9D96D93A796C}" type="slidenum">
              <a:rPr lang="ru-RU" smtClean="0"/>
              <a:t>‹#›</a:t>
            </a:fld>
            <a:endParaRPr lang="ru-RU"/>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7364373"/>
      </p:ext>
    </p:extLst>
  </p:cSld>
  <p:clrMapOvr>
    <a:masterClrMapping/>
  </p:clrMapOvr>
  <p:transition spd="slow">
    <p:cove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2A733DA6-A674-4C71-8074-9E16868D0C13}" type="datetimeFigureOut">
              <a:rPr lang="ru-RU" smtClean="0"/>
              <a:t>21.03.2024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7F7AB67-A8F7-4498-AED6-9D96D93A796C}"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36219889"/>
      </p:ext>
    </p:extLst>
  </p:cSld>
  <p:clrMapOvr>
    <a:masterClrMapping/>
  </p:clrMapOvr>
  <p:transition spd="slow">
    <p:cove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733DA6-A674-4C71-8074-9E16868D0C13}" type="datetimeFigureOut">
              <a:rPr lang="ru-RU" smtClean="0"/>
              <a:t>21.03.2024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47F7AB67-A8F7-4498-AED6-9D96D93A796C}" type="slidenum">
              <a:rPr lang="ru-RU" smtClean="0"/>
              <a:t>‹#›</a:t>
            </a:fld>
            <a:endParaRPr lang="ru-RU"/>
          </a:p>
        </p:txBody>
      </p:sp>
    </p:spTree>
    <p:extLst>
      <p:ext uri="{BB962C8B-B14F-4D97-AF65-F5344CB8AC3E}">
        <p14:creationId xmlns:p14="http://schemas.microsoft.com/office/powerpoint/2010/main" val="130029925"/>
      </p:ext>
    </p:extLst>
  </p:cSld>
  <p:clrMapOvr>
    <a:masterClrMapping/>
  </p:clrMapOvr>
  <p:transition spd="slow">
    <p:cove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A733DA6-A674-4C71-8074-9E16868D0C13}" type="datetimeFigureOut">
              <a:rPr lang="ru-RU" smtClean="0"/>
              <a:t>21.03.2024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7F7AB67-A8F7-4498-AED6-9D96D93A796C}" type="slidenum">
              <a:rPr lang="ru-RU" smtClean="0"/>
              <a:t>‹#›</a:t>
            </a:fld>
            <a:endParaRPr lang="ru-RU"/>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0215821"/>
      </p:ext>
    </p:extLst>
  </p:cSld>
  <p:clrMapOvr>
    <a:masterClrMapping/>
  </p:clrMapOvr>
  <p:transition spd="slow">
    <p:cove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A733DA6-A674-4C71-8074-9E16868D0C13}" type="datetimeFigureOut">
              <a:rPr lang="ru-RU" smtClean="0"/>
              <a:t>21.03.2024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7F7AB67-A8F7-4498-AED6-9D96D93A796C}" type="slidenum">
              <a:rPr lang="ru-RU" smtClean="0"/>
              <a:t>‹#›</a:t>
            </a:fld>
            <a:endParaRPr lang="ru-RU"/>
          </a:p>
        </p:txBody>
      </p:sp>
    </p:spTree>
    <p:extLst>
      <p:ext uri="{BB962C8B-B14F-4D97-AF65-F5344CB8AC3E}">
        <p14:creationId xmlns:p14="http://schemas.microsoft.com/office/powerpoint/2010/main" val="528685359"/>
      </p:ext>
    </p:extLst>
  </p:cSld>
  <p:clrMapOvr>
    <a:masterClrMapping/>
  </p:clrMapOvr>
  <p:transition spd="slow">
    <p:cove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A733DA6-A674-4C71-8074-9E16868D0C13}" type="datetimeFigureOut">
              <a:rPr lang="ru-RU" smtClean="0"/>
              <a:t>21.03.2024</a:t>
            </a:fld>
            <a:endParaRPr lang="ru-RU"/>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7F7AB67-A8F7-4498-AED6-9D96D93A796C}" type="slidenum">
              <a:rPr lang="ru-RU" smtClean="0"/>
              <a:t>‹#›</a:t>
            </a:fld>
            <a:endParaRPr lang="ru-RU"/>
          </a:p>
        </p:txBody>
      </p:sp>
    </p:spTree>
    <p:extLst>
      <p:ext uri="{BB962C8B-B14F-4D97-AF65-F5344CB8AC3E}">
        <p14:creationId xmlns:p14="http://schemas.microsoft.com/office/powerpoint/2010/main" val="1022530118"/>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 id="2147483887" r:id="rId12"/>
    <p:sldLayoutId id="2147483888" r:id="rId13"/>
    <p:sldLayoutId id="2147483889" r:id="rId14"/>
    <p:sldLayoutId id="2147483890" r:id="rId15"/>
    <p:sldLayoutId id="2147483891" r:id="rId16"/>
    <p:sldLayoutId id="2147483892" r:id="rId17"/>
  </p:sldLayoutIdLst>
  <p:transition spd="slow">
    <p:cover/>
  </p:transition>
  <p:timing>
    <p:tnLst>
      <p:par>
        <p:cTn id="1" dur="indefinite" restart="never" nodeType="tmRoot"/>
      </p:par>
    </p:tnLst>
  </p:timing>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slide" Target="slide42.xml"/><Relationship Id="rId13" Type="http://schemas.openxmlformats.org/officeDocument/2006/relationships/slide" Target="slide28.xml"/><Relationship Id="rId18" Type="http://schemas.openxmlformats.org/officeDocument/2006/relationships/slide" Target="slide35.xml"/><Relationship Id="rId3" Type="http://schemas.openxmlformats.org/officeDocument/2006/relationships/slide" Target="slide36.xml"/><Relationship Id="rId21" Type="http://schemas.openxmlformats.org/officeDocument/2006/relationships/slide" Target="slide30.xml"/><Relationship Id="rId7" Type="http://schemas.openxmlformats.org/officeDocument/2006/relationships/slide" Target="slide37.xml"/><Relationship Id="rId12" Type="http://schemas.openxmlformats.org/officeDocument/2006/relationships/slide" Target="slide43.xml"/><Relationship Id="rId17" Type="http://schemas.openxmlformats.org/officeDocument/2006/relationships/slide" Target="slide29.xml"/><Relationship Id="rId2" Type="http://schemas.openxmlformats.org/officeDocument/2006/relationships/slide" Target="slide31.xml"/><Relationship Id="rId16" Type="http://schemas.openxmlformats.org/officeDocument/2006/relationships/slide" Target="slide44.xml"/><Relationship Id="rId20" Type="http://schemas.openxmlformats.org/officeDocument/2006/relationships/slide" Target="slide45.xml"/><Relationship Id="rId1" Type="http://schemas.openxmlformats.org/officeDocument/2006/relationships/slideLayout" Target="../slideLayouts/slideLayout2.xml"/><Relationship Id="rId6" Type="http://schemas.openxmlformats.org/officeDocument/2006/relationships/slide" Target="slide32.xml"/><Relationship Id="rId11" Type="http://schemas.openxmlformats.org/officeDocument/2006/relationships/slide" Target="slide38.xml"/><Relationship Id="rId5" Type="http://schemas.openxmlformats.org/officeDocument/2006/relationships/slide" Target="slide26.xml"/><Relationship Id="rId15" Type="http://schemas.openxmlformats.org/officeDocument/2006/relationships/slide" Target="slide39.xml"/><Relationship Id="rId10" Type="http://schemas.openxmlformats.org/officeDocument/2006/relationships/slide" Target="slide33.xml"/><Relationship Id="rId19" Type="http://schemas.openxmlformats.org/officeDocument/2006/relationships/slide" Target="slide40.xml"/><Relationship Id="rId4" Type="http://schemas.openxmlformats.org/officeDocument/2006/relationships/slide" Target="slide41.xml"/><Relationship Id="rId9" Type="http://schemas.openxmlformats.org/officeDocument/2006/relationships/slide" Target="slide27.xml"/><Relationship Id="rId14" Type="http://schemas.openxmlformats.org/officeDocument/2006/relationships/slide" Target="slide34.xml"/></Relationships>
</file>

<file path=ppt/slides/_rels/slide26.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4838" y="1630054"/>
            <a:ext cx="11253775" cy="1768756"/>
          </a:xfrm>
        </p:spPr>
        <p:txBody>
          <a:bodyPr>
            <a:noAutofit/>
          </a:bodyPr>
          <a:lstStyle/>
          <a:p>
            <a:r>
              <a:rPr lang="ru-RU" sz="4800" b="1" dirty="0" smtClean="0"/>
              <a:t>Математическая игра </a:t>
            </a:r>
            <a:br>
              <a:rPr lang="ru-RU" sz="4800" b="1" dirty="0" smtClean="0"/>
            </a:br>
            <a:r>
              <a:rPr lang="ru-RU" sz="4800" b="1" dirty="0" smtClean="0"/>
              <a:t>«Самый умный математик»</a:t>
            </a:r>
            <a:endParaRPr lang="ru-RU" sz="4800" b="1" dirty="0"/>
          </a:p>
        </p:txBody>
      </p:sp>
      <p:sp>
        <p:nvSpPr>
          <p:cNvPr id="3" name="Подзаголовок 2"/>
          <p:cNvSpPr>
            <a:spLocks noGrp="1"/>
          </p:cNvSpPr>
          <p:nvPr>
            <p:ph type="subTitle" idx="1"/>
          </p:nvPr>
        </p:nvSpPr>
        <p:spPr>
          <a:xfrm>
            <a:off x="4278702" y="3973380"/>
            <a:ext cx="3743864" cy="943676"/>
          </a:xfrm>
        </p:spPr>
        <p:txBody>
          <a:bodyPr>
            <a:noAutofit/>
          </a:bodyPr>
          <a:lstStyle/>
          <a:p>
            <a:r>
              <a:rPr lang="ru-RU" sz="6000" dirty="0" smtClean="0"/>
              <a:t>8 </a:t>
            </a:r>
            <a:r>
              <a:rPr lang="ru-RU" sz="6000" dirty="0" smtClean="0"/>
              <a:t>класс</a:t>
            </a:r>
            <a:endParaRPr lang="ru-RU" sz="6000"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34295" y="4269355"/>
            <a:ext cx="1995798" cy="1995798"/>
          </a:xfrm>
          <a:prstGeom prst="rect">
            <a:avLst/>
          </a:prstGeom>
        </p:spPr>
      </p:pic>
      <p:sp>
        <p:nvSpPr>
          <p:cNvPr id="6" name="Прямоугольник 5"/>
          <p:cNvSpPr/>
          <p:nvPr/>
        </p:nvSpPr>
        <p:spPr>
          <a:xfrm>
            <a:off x="8992656" y="3226279"/>
            <a:ext cx="3061822" cy="3312368"/>
          </a:xfrm>
          <a:prstGeom prst="rect">
            <a:avLst/>
          </a:prstGeom>
          <a:noFill/>
        </p:spPr>
        <p:txBody>
          <a:bodyPr wrap="none" lIns="91440" tIns="45720" rIns="91440" bIns="45720">
            <a:prstTxWarp prst="textArchDown">
              <a:avLst>
                <a:gd name="adj" fmla="val 1100615"/>
              </a:avLst>
            </a:prstTxWarp>
            <a:spAutoFit/>
          </a:bodyPr>
          <a:lstStyle/>
          <a:p>
            <a:pPr algn="ctr"/>
            <a:r>
              <a:rPr lang="ru-RU" sz="2000" dirty="0" smtClean="0">
                <a:ln w="22225">
                  <a:noFill/>
                  <a:prstDash val="solid"/>
                </a:ln>
              </a:rPr>
              <a:t> имени Пабло Неруды </a:t>
            </a:r>
            <a:endParaRPr lang="ru-RU" sz="2000" cap="none" spc="0" dirty="0">
              <a:ln w="22225">
                <a:noFill/>
                <a:prstDash val="solid"/>
              </a:ln>
              <a:effectLst/>
            </a:endParaRPr>
          </a:p>
        </p:txBody>
      </p:sp>
      <p:sp>
        <p:nvSpPr>
          <p:cNvPr id="7" name="Прямоугольник 6"/>
          <p:cNvSpPr/>
          <p:nvPr/>
        </p:nvSpPr>
        <p:spPr>
          <a:xfrm>
            <a:off x="9040276" y="3891285"/>
            <a:ext cx="2880320" cy="3042054"/>
          </a:xfrm>
          <a:prstGeom prst="rect">
            <a:avLst/>
          </a:prstGeom>
          <a:noFill/>
        </p:spPr>
        <p:txBody>
          <a:bodyPr wrap="none" lIns="91440" tIns="45720" rIns="91440" bIns="45720">
            <a:prstTxWarp prst="textButton">
              <a:avLst>
                <a:gd name="adj" fmla="val 10728514"/>
              </a:avLst>
            </a:prstTxWarp>
            <a:spAutoFit/>
          </a:bodyPr>
          <a:lstStyle/>
          <a:p>
            <a:pPr algn="ctr"/>
            <a:r>
              <a:rPr lang="ru-RU" sz="3600" dirty="0" smtClean="0">
                <a:ln w="22225">
                  <a:noFill/>
                  <a:prstDash val="solid"/>
                </a:ln>
              </a:rPr>
              <a:t>ГБОУ Школа № 1568</a:t>
            </a:r>
            <a:endParaRPr lang="ru-RU" sz="3600" cap="none" spc="0" dirty="0">
              <a:ln w="22225">
                <a:noFill/>
                <a:prstDash val="solid"/>
              </a:ln>
              <a:effectLst/>
            </a:endParaRPr>
          </a:p>
        </p:txBody>
      </p:sp>
    </p:spTree>
    <p:extLst>
      <p:ext uri="{BB962C8B-B14F-4D97-AF65-F5344CB8AC3E}">
        <p14:creationId xmlns:p14="http://schemas.microsoft.com/office/powerpoint/2010/main" val="254257672"/>
      </p:ext>
    </p:extLst>
  </p:cSld>
  <p:clrMapOvr>
    <a:masterClrMapping/>
  </p:clrMapOvr>
  <p:transition spd="slow">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997" y="730371"/>
            <a:ext cx="10131425" cy="1456267"/>
          </a:xfrm>
        </p:spPr>
        <p:txBody>
          <a:bodyPr>
            <a:normAutofit/>
          </a:bodyPr>
          <a:lstStyle/>
          <a:p>
            <a:r>
              <a:rPr lang="ru-RU" sz="7200" b="1" dirty="0" smtClean="0"/>
              <a:t>Вопрос №7</a:t>
            </a:r>
            <a:endParaRPr lang="ru-RU" sz="7200" b="1" dirty="0"/>
          </a:p>
        </p:txBody>
      </p:sp>
      <p:sp>
        <p:nvSpPr>
          <p:cNvPr id="3" name="Объект 2"/>
          <p:cNvSpPr>
            <a:spLocks noGrp="1"/>
          </p:cNvSpPr>
          <p:nvPr>
            <p:ph idx="1"/>
          </p:nvPr>
        </p:nvSpPr>
        <p:spPr>
          <a:xfrm>
            <a:off x="503207" y="2467155"/>
            <a:ext cx="11013057" cy="4390845"/>
          </a:xfrm>
        </p:spPr>
        <p:txBody>
          <a:bodyPr>
            <a:noAutofit/>
          </a:bodyPr>
          <a:lstStyle/>
          <a:p>
            <a:pPr marL="0" indent="0" algn="ctr">
              <a:buNone/>
            </a:pPr>
            <a:r>
              <a:rPr lang="ru-RU" sz="4800" dirty="0"/>
              <a:t>В коробке лежат синие, красные и зелёные карандаши. Всего 20 штук. Синих в 6 раз больше, чем зелёных, красных меньше, чем синих.  Сколько в коробке красных карандашей? </a:t>
            </a:r>
            <a:endParaRPr lang="ru-RU" sz="4800" dirty="0" smtClean="0"/>
          </a:p>
        </p:txBody>
      </p:sp>
    </p:spTree>
    <p:extLst>
      <p:ext uri="{BB962C8B-B14F-4D97-AF65-F5344CB8AC3E}">
        <p14:creationId xmlns:p14="http://schemas.microsoft.com/office/powerpoint/2010/main" val="319326368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997" y="730371"/>
            <a:ext cx="10131425" cy="1456267"/>
          </a:xfrm>
        </p:spPr>
        <p:txBody>
          <a:bodyPr>
            <a:normAutofit/>
          </a:bodyPr>
          <a:lstStyle/>
          <a:p>
            <a:r>
              <a:rPr lang="ru-RU" sz="7200" b="1" dirty="0" smtClean="0"/>
              <a:t>Вопрос №8</a:t>
            </a:r>
            <a:endParaRPr lang="ru-RU" sz="7200" b="1" dirty="0"/>
          </a:p>
        </p:txBody>
      </p:sp>
      <p:sp>
        <p:nvSpPr>
          <p:cNvPr id="3" name="Объект 2"/>
          <p:cNvSpPr>
            <a:spLocks noGrp="1"/>
          </p:cNvSpPr>
          <p:nvPr>
            <p:ph idx="1"/>
          </p:nvPr>
        </p:nvSpPr>
        <p:spPr>
          <a:xfrm>
            <a:off x="503207" y="2467155"/>
            <a:ext cx="11013057" cy="4390845"/>
          </a:xfrm>
        </p:spPr>
        <p:txBody>
          <a:bodyPr>
            <a:noAutofit/>
          </a:bodyPr>
          <a:lstStyle/>
          <a:p>
            <a:pPr marL="0" indent="0" algn="ctr">
              <a:buNone/>
            </a:pPr>
            <a:r>
              <a:rPr lang="ru-RU" sz="4800" dirty="0"/>
              <a:t>Предположим, что у Вас и у Вашего друга имеется одинаковая сумма денег. Сколько денег Вы должны отдать другу, чтобы у него стало на 10 рублей больше, чем у Вас?</a:t>
            </a:r>
            <a:endParaRPr lang="ru-RU" sz="4800" dirty="0" smtClean="0"/>
          </a:p>
        </p:txBody>
      </p:sp>
    </p:spTree>
    <p:extLst>
      <p:ext uri="{BB962C8B-B14F-4D97-AF65-F5344CB8AC3E}">
        <p14:creationId xmlns:p14="http://schemas.microsoft.com/office/powerpoint/2010/main" val="320793527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997" y="730371"/>
            <a:ext cx="10131425" cy="1456267"/>
          </a:xfrm>
        </p:spPr>
        <p:txBody>
          <a:bodyPr>
            <a:normAutofit/>
          </a:bodyPr>
          <a:lstStyle/>
          <a:p>
            <a:r>
              <a:rPr lang="ru-RU" sz="7200" b="1" dirty="0" smtClean="0"/>
              <a:t>Вопрос №9</a:t>
            </a:r>
            <a:endParaRPr lang="ru-RU" sz="7200" b="1" dirty="0"/>
          </a:p>
        </p:txBody>
      </p:sp>
      <p:sp>
        <p:nvSpPr>
          <p:cNvPr id="3" name="Объект 2"/>
          <p:cNvSpPr>
            <a:spLocks noGrp="1"/>
          </p:cNvSpPr>
          <p:nvPr>
            <p:ph idx="1"/>
          </p:nvPr>
        </p:nvSpPr>
        <p:spPr>
          <a:xfrm>
            <a:off x="503207" y="2467155"/>
            <a:ext cx="11013057" cy="4390845"/>
          </a:xfrm>
        </p:spPr>
        <p:txBody>
          <a:bodyPr>
            <a:noAutofit/>
          </a:bodyPr>
          <a:lstStyle/>
          <a:p>
            <a:pPr marL="0" indent="0" algn="ctr">
              <a:buNone/>
            </a:pPr>
            <a:r>
              <a:rPr lang="ru-RU" sz="4800" dirty="0"/>
              <a:t>Найдите все натуральные числа, при делении которых на 7 в частном получится то же число, что и в остатке</a:t>
            </a:r>
            <a:endParaRPr lang="ru-RU" sz="4800" dirty="0" smtClean="0"/>
          </a:p>
        </p:txBody>
      </p:sp>
    </p:spTree>
    <p:extLst>
      <p:ext uri="{BB962C8B-B14F-4D97-AF65-F5344CB8AC3E}">
        <p14:creationId xmlns:p14="http://schemas.microsoft.com/office/powerpoint/2010/main" val="359177830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997" y="730371"/>
            <a:ext cx="10131425" cy="1456267"/>
          </a:xfrm>
        </p:spPr>
        <p:txBody>
          <a:bodyPr>
            <a:normAutofit/>
          </a:bodyPr>
          <a:lstStyle/>
          <a:p>
            <a:r>
              <a:rPr lang="ru-RU" sz="7200" b="1" dirty="0" smtClean="0"/>
              <a:t>Вопрос №10</a:t>
            </a:r>
            <a:endParaRPr lang="ru-RU" sz="7200" b="1" dirty="0"/>
          </a:p>
        </p:txBody>
      </p:sp>
      <p:sp>
        <p:nvSpPr>
          <p:cNvPr id="3" name="Объект 2"/>
          <p:cNvSpPr>
            <a:spLocks noGrp="1"/>
          </p:cNvSpPr>
          <p:nvPr>
            <p:ph idx="1"/>
          </p:nvPr>
        </p:nvSpPr>
        <p:spPr>
          <a:xfrm>
            <a:off x="503207" y="2467155"/>
            <a:ext cx="11013057" cy="4390845"/>
          </a:xfrm>
        </p:spPr>
        <p:txBody>
          <a:bodyPr>
            <a:noAutofit/>
          </a:bodyPr>
          <a:lstStyle/>
          <a:p>
            <a:pPr marL="0" indent="0" algn="ctr">
              <a:buNone/>
            </a:pPr>
            <a:r>
              <a:rPr lang="ru-RU" sz="4400" dirty="0"/>
              <a:t>В гимназии все ученики знают хотя бы один из древних языков – греческий </a:t>
            </a:r>
            <a:r>
              <a:rPr lang="ru-RU" sz="4400" dirty="0" smtClean="0"/>
              <a:t>или латынь</a:t>
            </a:r>
            <a:r>
              <a:rPr lang="ru-RU" sz="4400" dirty="0"/>
              <a:t>, некоторые – оба языка. 85% всех ребят знают греческий язык и 75% знают латынь. Какая часть учащихся знает оба языка? </a:t>
            </a:r>
            <a:endParaRPr lang="ru-RU" sz="4400" dirty="0" smtClean="0"/>
          </a:p>
        </p:txBody>
      </p:sp>
    </p:spTree>
    <p:extLst>
      <p:ext uri="{BB962C8B-B14F-4D97-AF65-F5344CB8AC3E}">
        <p14:creationId xmlns:p14="http://schemas.microsoft.com/office/powerpoint/2010/main" val="285866574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997" y="730371"/>
            <a:ext cx="10131425" cy="1456267"/>
          </a:xfrm>
        </p:spPr>
        <p:txBody>
          <a:bodyPr>
            <a:normAutofit/>
          </a:bodyPr>
          <a:lstStyle/>
          <a:p>
            <a:r>
              <a:rPr lang="ru-RU" sz="7200" b="1" dirty="0" smtClean="0"/>
              <a:t>Вопрос №11</a:t>
            </a:r>
            <a:endParaRPr lang="ru-RU" sz="7200" b="1" dirty="0"/>
          </a:p>
        </p:txBody>
      </p:sp>
      <p:sp>
        <p:nvSpPr>
          <p:cNvPr id="3" name="Объект 2"/>
          <p:cNvSpPr>
            <a:spLocks noGrp="1"/>
          </p:cNvSpPr>
          <p:nvPr>
            <p:ph idx="1"/>
          </p:nvPr>
        </p:nvSpPr>
        <p:spPr>
          <a:xfrm>
            <a:off x="503207" y="2467155"/>
            <a:ext cx="11013057" cy="4390845"/>
          </a:xfrm>
        </p:spPr>
        <p:txBody>
          <a:bodyPr>
            <a:noAutofit/>
          </a:bodyPr>
          <a:lstStyle/>
          <a:p>
            <a:pPr marL="0" indent="0" algn="ctr">
              <a:buNone/>
            </a:pPr>
            <a:r>
              <a:rPr lang="ru-RU" sz="4000" dirty="0"/>
              <a:t>В одном классе всего 36 учеников. Девочек на 3 больше, чем мальчиков.</a:t>
            </a:r>
            <a:r>
              <a:rPr lang="ru-RU" sz="4000" dirty="0"/>
              <a:t/>
            </a:r>
            <a:br>
              <a:rPr lang="ru-RU" sz="4000" dirty="0"/>
            </a:br>
            <a:r>
              <a:rPr lang="ru-RU" sz="4000" dirty="0"/>
              <a:t>Сколько мальчиков и девочек в этом классе?</a:t>
            </a:r>
            <a:endParaRPr lang="ru-RU" sz="4000" dirty="0" smtClean="0"/>
          </a:p>
        </p:txBody>
      </p:sp>
    </p:spTree>
    <p:extLst>
      <p:ext uri="{BB962C8B-B14F-4D97-AF65-F5344CB8AC3E}">
        <p14:creationId xmlns:p14="http://schemas.microsoft.com/office/powerpoint/2010/main" val="329632350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997" y="730371"/>
            <a:ext cx="10131425" cy="1456267"/>
          </a:xfrm>
        </p:spPr>
        <p:txBody>
          <a:bodyPr>
            <a:normAutofit/>
          </a:bodyPr>
          <a:lstStyle/>
          <a:p>
            <a:r>
              <a:rPr lang="ru-RU" sz="7200" b="1" dirty="0" smtClean="0"/>
              <a:t>Вопрос №12</a:t>
            </a:r>
            <a:endParaRPr lang="ru-RU" sz="7200" b="1" dirty="0"/>
          </a:p>
        </p:txBody>
      </p:sp>
      <p:sp>
        <p:nvSpPr>
          <p:cNvPr id="3" name="Объект 2"/>
          <p:cNvSpPr>
            <a:spLocks noGrp="1"/>
          </p:cNvSpPr>
          <p:nvPr>
            <p:ph idx="1"/>
          </p:nvPr>
        </p:nvSpPr>
        <p:spPr>
          <a:xfrm>
            <a:off x="503207" y="2467155"/>
            <a:ext cx="11013057" cy="4390845"/>
          </a:xfrm>
        </p:spPr>
        <p:txBody>
          <a:bodyPr>
            <a:noAutofit/>
          </a:bodyPr>
          <a:lstStyle/>
          <a:p>
            <a:pPr marL="0" indent="0" algn="ctr">
              <a:buNone/>
            </a:pPr>
            <a:r>
              <a:rPr lang="ru-RU" sz="4000" dirty="0"/>
              <a:t>Простые числа имеют только два различных делителя – единицу и само это число. А какие числа имеют только три различных делителя? </a:t>
            </a:r>
            <a:endParaRPr lang="ru-RU" sz="4000" dirty="0" smtClean="0"/>
          </a:p>
        </p:txBody>
      </p:sp>
    </p:spTree>
    <p:extLst>
      <p:ext uri="{BB962C8B-B14F-4D97-AF65-F5344CB8AC3E}">
        <p14:creationId xmlns:p14="http://schemas.microsoft.com/office/powerpoint/2010/main" val="177299820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997" y="730371"/>
            <a:ext cx="10131425" cy="1456267"/>
          </a:xfrm>
        </p:spPr>
        <p:txBody>
          <a:bodyPr>
            <a:normAutofit/>
          </a:bodyPr>
          <a:lstStyle/>
          <a:p>
            <a:r>
              <a:rPr lang="ru-RU" sz="7200" b="1" dirty="0" smtClean="0"/>
              <a:t>Вопрос №13</a:t>
            </a:r>
            <a:endParaRPr lang="ru-RU" sz="7200" b="1" dirty="0"/>
          </a:p>
        </p:txBody>
      </p:sp>
      <p:sp>
        <p:nvSpPr>
          <p:cNvPr id="3" name="Объект 2"/>
          <p:cNvSpPr>
            <a:spLocks noGrp="1"/>
          </p:cNvSpPr>
          <p:nvPr>
            <p:ph idx="1"/>
          </p:nvPr>
        </p:nvSpPr>
        <p:spPr>
          <a:xfrm>
            <a:off x="503207" y="2467155"/>
            <a:ext cx="11013057" cy="4390845"/>
          </a:xfrm>
        </p:spPr>
        <p:txBody>
          <a:bodyPr>
            <a:noAutofit/>
          </a:bodyPr>
          <a:lstStyle/>
          <a:p>
            <a:pPr marL="0" indent="0" algn="ctr">
              <a:buNone/>
            </a:pPr>
            <a:r>
              <a:rPr lang="ru-RU" sz="5400" dirty="0"/>
              <a:t>На праздничном столе горят 7 свечей. 3 из них потушили. Сколько свечей останется?</a:t>
            </a:r>
            <a:endParaRPr lang="ru-RU" sz="5400" dirty="0" smtClean="0"/>
          </a:p>
        </p:txBody>
      </p:sp>
    </p:spTree>
    <p:extLst>
      <p:ext uri="{BB962C8B-B14F-4D97-AF65-F5344CB8AC3E}">
        <p14:creationId xmlns:p14="http://schemas.microsoft.com/office/powerpoint/2010/main" val="48892704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997" y="730371"/>
            <a:ext cx="10131425" cy="1456267"/>
          </a:xfrm>
        </p:spPr>
        <p:txBody>
          <a:bodyPr>
            <a:normAutofit/>
          </a:bodyPr>
          <a:lstStyle/>
          <a:p>
            <a:r>
              <a:rPr lang="ru-RU" sz="7200" b="1" dirty="0" smtClean="0"/>
              <a:t>Вопрос №14</a:t>
            </a:r>
            <a:endParaRPr lang="ru-RU" sz="7200" b="1" dirty="0"/>
          </a:p>
        </p:txBody>
      </p:sp>
      <p:sp>
        <p:nvSpPr>
          <p:cNvPr id="3" name="Объект 2"/>
          <p:cNvSpPr>
            <a:spLocks noGrp="1"/>
          </p:cNvSpPr>
          <p:nvPr>
            <p:ph idx="1"/>
          </p:nvPr>
        </p:nvSpPr>
        <p:spPr>
          <a:xfrm>
            <a:off x="503207" y="2467155"/>
            <a:ext cx="11013057" cy="4390845"/>
          </a:xfrm>
        </p:spPr>
        <p:txBody>
          <a:bodyPr>
            <a:noAutofit/>
          </a:bodyPr>
          <a:lstStyle/>
          <a:p>
            <a:pPr marL="0" indent="0" algn="ctr">
              <a:buNone/>
            </a:pPr>
            <a:r>
              <a:rPr lang="ru-RU" sz="4000" dirty="0"/>
              <a:t>Средний возраст одиннадцати игроков футбольной команды – 22 года. Во время матча один из игроков получил травму и ушёл с поля. Средний возраст оставшихся на поле игроков стал равен 21 году. Сколько лет футболисту, получившему травму? </a:t>
            </a:r>
            <a:endParaRPr lang="ru-RU" sz="4000" dirty="0" smtClean="0"/>
          </a:p>
        </p:txBody>
      </p:sp>
    </p:spTree>
    <p:extLst>
      <p:ext uri="{BB962C8B-B14F-4D97-AF65-F5344CB8AC3E}">
        <p14:creationId xmlns:p14="http://schemas.microsoft.com/office/powerpoint/2010/main" val="257877123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997" y="730371"/>
            <a:ext cx="10131425" cy="1456267"/>
          </a:xfrm>
        </p:spPr>
        <p:txBody>
          <a:bodyPr>
            <a:normAutofit/>
          </a:bodyPr>
          <a:lstStyle/>
          <a:p>
            <a:r>
              <a:rPr lang="ru-RU" sz="7200" b="1" dirty="0" smtClean="0"/>
              <a:t>Вопрос №15</a:t>
            </a:r>
            <a:endParaRPr lang="ru-RU" sz="7200" b="1" dirty="0"/>
          </a:p>
        </p:txBody>
      </p:sp>
      <p:sp>
        <p:nvSpPr>
          <p:cNvPr id="3" name="Объект 2"/>
          <p:cNvSpPr>
            <a:spLocks noGrp="1"/>
          </p:cNvSpPr>
          <p:nvPr>
            <p:ph idx="1"/>
          </p:nvPr>
        </p:nvSpPr>
        <p:spPr>
          <a:xfrm>
            <a:off x="520460" y="2648310"/>
            <a:ext cx="11013057" cy="4390845"/>
          </a:xfrm>
        </p:spPr>
        <p:txBody>
          <a:bodyPr>
            <a:noAutofit/>
          </a:bodyPr>
          <a:lstStyle/>
          <a:p>
            <a:pPr marL="0" indent="0" algn="ctr">
              <a:buNone/>
            </a:pPr>
            <a:r>
              <a:rPr lang="ru-RU" sz="5400" dirty="0"/>
              <a:t>Чему равна площадь треугольника со сторонами 18, 17, 35?</a:t>
            </a:r>
            <a:endParaRPr lang="ru-RU" sz="5400" dirty="0" smtClean="0"/>
          </a:p>
        </p:txBody>
      </p:sp>
    </p:spTree>
    <p:extLst>
      <p:ext uri="{BB962C8B-B14F-4D97-AF65-F5344CB8AC3E}">
        <p14:creationId xmlns:p14="http://schemas.microsoft.com/office/powerpoint/2010/main" val="74464415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997" y="730371"/>
            <a:ext cx="10131425" cy="1456267"/>
          </a:xfrm>
        </p:spPr>
        <p:txBody>
          <a:bodyPr>
            <a:normAutofit/>
          </a:bodyPr>
          <a:lstStyle/>
          <a:p>
            <a:r>
              <a:rPr lang="ru-RU" sz="7200" b="1" dirty="0" smtClean="0"/>
              <a:t>Вопрос №16</a:t>
            </a:r>
            <a:endParaRPr lang="ru-RU" sz="7200" b="1" dirty="0"/>
          </a:p>
        </p:txBody>
      </p:sp>
      <p:sp>
        <p:nvSpPr>
          <p:cNvPr id="3" name="Объект 2"/>
          <p:cNvSpPr>
            <a:spLocks noGrp="1"/>
          </p:cNvSpPr>
          <p:nvPr>
            <p:ph idx="1"/>
          </p:nvPr>
        </p:nvSpPr>
        <p:spPr>
          <a:xfrm>
            <a:off x="520460" y="2648310"/>
            <a:ext cx="11013057" cy="4390845"/>
          </a:xfrm>
        </p:spPr>
        <p:txBody>
          <a:bodyPr>
            <a:noAutofit/>
          </a:bodyPr>
          <a:lstStyle/>
          <a:p>
            <a:pPr marL="0" indent="0" algn="ctr">
              <a:buNone/>
            </a:pPr>
            <a:r>
              <a:rPr lang="ru-RU" sz="4800" dirty="0"/>
              <a:t>В треугольнике ABC на стороне AC отмечены точки D и E так, что AD = DE = EC. Может ли оказаться, что ∠ABD = ∠DBE = ∠EBC? </a:t>
            </a:r>
            <a:endParaRPr lang="ru-RU" sz="4800" dirty="0" smtClean="0"/>
          </a:p>
        </p:txBody>
      </p:sp>
    </p:spTree>
    <p:extLst>
      <p:ext uri="{BB962C8B-B14F-4D97-AF65-F5344CB8AC3E}">
        <p14:creationId xmlns:p14="http://schemas.microsoft.com/office/powerpoint/2010/main" val="279180799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19662" y="1069675"/>
            <a:ext cx="9144000" cy="1352088"/>
          </a:xfrm>
        </p:spPr>
        <p:txBody>
          <a:bodyPr/>
          <a:lstStyle/>
          <a:p>
            <a:r>
              <a:rPr lang="ru-RU" dirty="0" smtClean="0">
                <a:solidFill>
                  <a:srgbClr val="0070C0"/>
                </a:solidFill>
              </a:rPr>
              <a:t>Бланки ответов</a:t>
            </a:r>
            <a:endParaRPr lang="ru-RU" dirty="0">
              <a:solidFill>
                <a:srgbClr val="0070C0"/>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896827886"/>
              </p:ext>
            </p:extLst>
          </p:nvPr>
        </p:nvGraphicFramePr>
        <p:xfrm>
          <a:off x="2609970" y="2248634"/>
          <a:ext cx="6973978" cy="3229142"/>
        </p:xfrm>
        <a:graphic>
          <a:graphicData uri="http://schemas.openxmlformats.org/drawingml/2006/table">
            <a:tbl>
              <a:tblPr firstRow="1" bandRow="1">
                <a:tableStyleId>{5C22544A-7EE6-4342-B048-85BDC9FD1C3A}</a:tableStyleId>
              </a:tblPr>
              <a:tblGrid>
                <a:gridCol w="2066172"/>
                <a:gridCol w="4907806"/>
              </a:tblGrid>
              <a:tr h="461306">
                <a:tc>
                  <a:txBody>
                    <a:bodyPr/>
                    <a:lstStyle/>
                    <a:p>
                      <a:r>
                        <a:rPr lang="ru-RU" sz="2400" dirty="0" smtClean="0"/>
                        <a:t>ФИ</a:t>
                      </a:r>
                      <a:endParaRPr lang="ru-RU" sz="2400" dirty="0"/>
                    </a:p>
                  </a:txBody>
                  <a:tcPr/>
                </a:tc>
                <a:tc>
                  <a:txBody>
                    <a:bodyPr/>
                    <a:lstStyle/>
                    <a:p>
                      <a:r>
                        <a:rPr lang="ru-RU" sz="2400" dirty="0" smtClean="0"/>
                        <a:t>______________________</a:t>
                      </a:r>
                      <a:endParaRPr lang="ru-RU" sz="2400" dirty="0"/>
                    </a:p>
                  </a:txBody>
                  <a:tcPr/>
                </a:tc>
              </a:tr>
              <a:tr h="461306">
                <a:tc gridSpan="2">
                  <a:txBody>
                    <a:bodyPr/>
                    <a:lstStyle/>
                    <a:p>
                      <a:pPr algn="ctr"/>
                      <a:r>
                        <a:rPr lang="ru-RU" sz="2400" dirty="0" smtClean="0"/>
                        <a:t>ЭТАП 1</a:t>
                      </a:r>
                      <a:endParaRPr lang="ru-RU" sz="2400" dirty="0"/>
                    </a:p>
                  </a:txBody>
                  <a:tcPr/>
                </a:tc>
                <a:tc hMerge="1">
                  <a:txBody>
                    <a:bodyPr/>
                    <a:lstStyle/>
                    <a:p>
                      <a:endParaRPr lang="ru-RU"/>
                    </a:p>
                  </a:txBody>
                  <a:tcPr/>
                </a:tc>
              </a:tr>
              <a:tr h="461306">
                <a:tc>
                  <a:txBody>
                    <a:bodyPr/>
                    <a:lstStyle/>
                    <a:p>
                      <a:r>
                        <a:rPr lang="ru-RU" sz="2400" dirty="0" smtClean="0"/>
                        <a:t>1</a:t>
                      </a:r>
                      <a:endParaRPr lang="ru-RU" sz="2400" dirty="0"/>
                    </a:p>
                  </a:txBody>
                  <a:tcPr/>
                </a:tc>
                <a:tc>
                  <a:txBody>
                    <a:bodyPr/>
                    <a:lstStyle/>
                    <a:p>
                      <a:r>
                        <a:rPr lang="ru-RU" sz="2400" dirty="0" smtClean="0"/>
                        <a:t>45</a:t>
                      </a:r>
                      <a:endParaRPr lang="ru-RU" sz="2400" dirty="0"/>
                    </a:p>
                  </a:txBody>
                  <a:tcPr/>
                </a:tc>
              </a:tr>
              <a:tr h="461306">
                <a:tc>
                  <a:txBody>
                    <a:bodyPr/>
                    <a:lstStyle/>
                    <a:p>
                      <a:r>
                        <a:rPr lang="ru-RU" sz="2400" dirty="0" smtClean="0"/>
                        <a:t>2</a:t>
                      </a:r>
                      <a:endParaRPr lang="ru-RU" sz="24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ru-RU" sz="2400" dirty="0" smtClean="0"/>
                        <a:t>Пифагор</a:t>
                      </a:r>
                    </a:p>
                  </a:txBody>
                  <a:tcPr/>
                </a:tc>
              </a:tr>
              <a:tr h="461306">
                <a:tc>
                  <a:txBody>
                    <a:bodyPr/>
                    <a:lstStyle/>
                    <a:p>
                      <a:r>
                        <a:rPr lang="ru-RU" sz="2400" dirty="0" smtClean="0"/>
                        <a:t>...</a:t>
                      </a:r>
                      <a:endParaRPr lang="ru-RU" sz="2400" dirty="0"/>
                    </a:p>
                  </a:txBody>
                  <a:tcPr/>
                </a:tc>
                <a:tc>
                  <a:txBody>
                    <a:bodyPr/>
                    <a:lstStyle/>
                    <a:p>
                      <a:r>
                        <a:rPr lang="ru-RU" sz="2400" dirty="0" smtClean="0"/>
                        <a:t>…</a:t>
                      </a:r>
                      <a:endParaRPr lang="ru-RU" sz="2400" dirty="0"/>
                    </a:p>
                  </a:txBody>
                  <a:tcPr/>
                </a:tc>
              </a:tr>
              <a:tr h="461306">
                <a:tc>
                  <a:txBody>
                    <a:bodyPr/>
                    <a:lstStyle/>
                    <a:p>
                      <a:r>
                        <a:rPr lang="ru-RU" sz="2400" dirty="0" smtClean="0"/>
                        <a:t>19</a:t>
                      </a:r>
                      <a:endParaRPr lang="ru-RU" sz="2400" dirty="0"/>
                    </a:p>
                  </a:txBody>
                  <a:tcPr/>
                </a:tc>
                <a:tc>
                  <a:txBody>
                    <a:bodyPr/>
                    <a:lstStyle/>
                    <a:p>
                      <a:r>
                        <a:rPr lang="ru-RU" sz="2400" dirty="0" smtClean="0"/>
                        <a:t>888981</a:t>
                      </a:r>
                      <a:endParaRPr lang="ru-RU" sz="2400" dirty="0"/>
                    </a:p>
                  </a:txBody>
                  <a:tcPr/>
                </a:tc>
              </a:tr>
              <a:tr h="461306">
                <a:tc>
                  <a:txBody>
                    <a:bodyPr/>
                    <a:lstStyle/>
                    <a:p>
                      <a:r>
                        <a:rPr lang="ru-RU" sz="2400" dirty="0" smtClean="0"/>
                        <a:t>20</a:t>
                      </a:r>
                      <a:endParaRPr lang="ru-RU" sz="2400" dirty="0"/>
                    </a:p>
                  </a:txBody>
                  <a:tcPr/>
                </a:tc>
                <a:tc>
                  <a:txBody>
                    <a:bodyPr/>
                    <a:lstStyle/>
                    <a:p>
                      <a:r>
                        <a:rPr lang="ru-RU" sz="2400" dirty="0" smtClean="0"/>
                        <a:t>В пересечении</a:t>
                      </a:r>
                      <a:endParaRPr lang="ru-RU" sz="2400" dirty="0"/>
                    </a:p>
                  </a:txBody>
                  <a:tcPr/>
                </a:tc>
              </a:tr>
            </a:tbl>
          </a:graphicData>
        </a:graphic>
      </p:graphicFrame>
    </p:spTree>
    <p:extLst>
      <p:ext uri="{BB962C8B-B14F-4D97-AF65-F5344CB8AC3E}">
        <p14:creationId xmlns:p14="http://schemas.microsoft.com/office/powerpoint/2010/main" val="1069315935"/>
      </p:ext>
    </p:extLst>
  </p:cSld>
  <p:clrMapOvr>
    <a:masterClrMapping/>
  </p:clrMapOvr>
  <p:transition spd="slow">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997" y="730371"/>
            <a:ext cx="10131425" cy="1456267"/>
          </a:xfrm>
        </p:spPr>
        <p:txBody>
          <a:bodyPr>
            <a:normAutofit/>
          </a:bodyPr>
          <a:lstStyle/>
          <a:p>
            <a:r>
              <a:rPr lang="ru-RU" sz="7200" b="1" dirty="0" smtClean="0"/>
              <a:t>Вопрос №17</a:t>
            </a:r>
            <a:endParaRPr lang="ru-RU" sz="7200" b="1" dirty="0"/>
          </a:p>
        </p:txBody>
      </p:sp>
      <p:sp>
        <p:nvSpPr>
          <p:cNvPr id="3" name="Объект 2"/>
          <p:cNvSpPr>
            <a:spLocks noGrp="1"/>
          </p:cNvSpPr>
          <p:nvPr>
            <p:ph idx="1"/>
          </p:nvPr>
        </p:nvSpPr>
        <p:spPr>
          <a:xfrm>
            <a:off x="520460" y="2648310"/>
            <a:ext cx="11013057" cy="4390845"/>
          </a:xfrm>
        </p:spPr>
        <p:txBody>
          <a:bodyPr>
            <a:noAutofit/>
          </a:bodyPr>
          <a:lstStyle/>
          <a:p>
            <a:pPr marL="0" indent="0" algn="ctr">
              <a:buNone/>
            </a:pPr>
            <a:r>
              <a:rPr lang="ru-RU" sz="4800" dirty="0"/>
              <a:t>На глобусе проведены 17 параллелей и 36 меридианов. На сколько частей разделена поверхность глобуса? </a:t>
            </a:r>
            <a:endParaRPr lang="ru-RU" sz="4800" dirty="0" smtClean="0"/>
          </a:p>
        </p:txBody>
      </p:sp>
    </p:spTree>
    <p:extLst>
      <p:ext uri="{BB962C8B-B14F-4D97-AF65-F5344CB8AC3E}">
        <p14:creationId xmlns:p14="http://schemas.microsoft.com/office/powerpoint/2010/main" val="184453267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997" y="730371"/>
            <a:ext cx="10131425" cy="1456267"/>
          </a:xfrm>
        </p:spPr>
        <p:txBody>
          <a:bodyPr>
            <a:normAutofit/>
          </a:bodyPr>
          <a:lstStyle/>
          <a:p>
            <a:r>
              <a:rPr lang="ru-RU" sz="7200" b="1" dirty="0" smtClean="0"/>
              <a:t>Вопрос №18</a:t>
            </a:r>
            <a:endParaRPr lang="ru-RU" sz="7200" b="1" dirty="0"/>
          </a:p>
        </p:txBody>
      </p:sp>
      <p:sp>
        <p:nvSpPr>
          <p:cNvPr id="3" name="Объект 2"/>
          <p:cNvSpPr>
            <a:spLocks noGrp="1"/>
          </p:cNvSpPr>
          <p:nvPr>
            <p:ph idx="1"/>
          </p:nvPr>
        </p:nvSpPr>
        <p:spPr>
          <a:xfrm>
            <a:off x="520460" y="2648310"/>
            <a:ext cx="11013057" cy="4390845"/>
          </a:xfrm>
        </p:spPr>
        <p:txBody>
          <a:bodyPr>
            <a:noAutofit/>
          </a:bodyPr>
          <a:lstStyle/>
          <a:p>
            <a:pPr marL="0" indent="0" algn="ctr">
              <a:buNone/>
            </a:pPr>
            <a:r>
              <a:rPr lang="ru-RU" sz="4800" dirty="0"/>
              <a:t>Сидя на уроке Дима мечтал: «Если бы к моим деньгам добавить ещё половину, да ещё 20 рублей, мне бы хватило денег на комиксы. Сколько денег у Димы, если комиксы стоят 110 рублей? </a:t>
            </a:r>
            <a:endParaRPr lang="ru-RU" sz="4800" dirty="0" smtClean="0"/>
          </a:p>
        </p:txBody>
      </p:sp>
    </p:spTree>
    <p:extLst>
      <p:ext uri="{BB962C8B-B14F-4D97-AF65-F5344CB8AC3E}">
        <p14:creationId xmlns:p14="http://schemas.microsoft.com/office/powerpoint/2010/main" val="268067537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997" y="730371"/>
            <a:ext cx="10131425" cy="1456267"/>
          </a:xfrm>
        </p:spPr>
        <p:txBody>
          <a:bodyPr>
            <a:normAutofit/>
          </a:bodyPr>
          <a:lstStyle/>
          <a:p>
            <a:r>
              <a:rPr lang="ru-RU" sz="7200" b="1" dirty="0" smtClean="0"/>
              <a:t>Вопрос №19</a:t>
            </a:r>
            <a:endParaRPr lang="ru-RU" sz="7200" b="1" dirty="0"/>
          </a:p>
        </p:txBody>
      </p:sp>
      <p:sp>
        <p:nvSpPr>
          <p:cNvPr id="3" name="Объект 2"/>
          <p:cNvSpPr>
            <a:spLocks noGrp="1"/>
          </p:cNvSpPr>
          <p:nvPr>
            <p:ph idx="1"/>
          </p:nvPr>
        </p:nvSpPr>
        <p:spPr>
          <a:xfrm>
            <a:off x="520460" y="2648310"/>
            <a:ext cx="11254597" cy="4390845"/>
          </a:xfrm>
        </p:spPr>
        <p:txBody>
          <a:bodyPr>
            <a:noAutofit/>
          </a:bodyPr>
          <a:lstStyle/>
          <a:p>
            <a:pPr marL="0" indent="0" algn="ctr">
              <a:buNone/>
            </a:pPr>
            <a:r>
              <a:rPr lang="ru-RU" sz="3600" dirty="0"/>
              <a:t>В соревнованиях по толканию ядра участвуют 6 спортсменов из Великобритании, 3 спортсмена из Франции, 6 спортсменов из Германии и 10 — из Италии. Порядок, в котором выступают спортсмены, определяется жребием. Найдите вероятность того, что спортсмен, который выступает последним, окажется из Франции. </a:t>
            </a:r>
            <a:endParaRPr lang="ru-RU" sz="3600" dirty="0" smtClean="0"/>
          </a:p>
        </p:txBody>
      </p:sp>
    </p:spTree>
    <p:extLst>
      <p:ext uri="{BB962C8B-B14F-4D97-AF65-F5344CB8AC3E}">
        <p14:creationId xmlns:p14="http://schemas.microsoft.com/office/powerpoint/2010/main" val="187898200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997" y="730371"/>
            <a:ext cx="10131425" cy="1456267"/>
          </a:xfrm>
        </p:spPr>
        <p:txBody>
          <a:bodyPr>
            <a:normAutofit/>
          </a:bodyPr>
          <a:lstStyle/>
          <a:p>
            <a:r>
              <a:rPr lang="ru-RU" sz="7200" b="1" dirty="0" smtClean="0"/>
              <a:t>Вопрос №20</a:t>
            </a:r>
            <a:endParaRPr lang="ru-RU" sz="7200" b="1" dirty="0"/>
          </a:p>
        </p:txBody>
      </p:sp>
      <p:sp>
        <p:nvSpPr>
          <p:cNvPr id="3" name="Объект 2"/>
          <p:cNvSpPr>
            <a:spLocks noGrp="1"/>
          </p:cNvSpPr>
          <p:nvPr>
            <p:ph idx="1"/>
          </p:nvPr>
        </p:nvSpPr>
        <p:spPr>
          <a:xfrm>
            <a:off x="520460" y="2648310"/>
            <a:ext cx="11254597" cy="4390845"/>
          </a:xfrm>
        </p:spPr>
        <p:txBody>
          <a:bodyPr>
            <a:noAutofit/>
          </a:bodyPr>
          <a:lstStyle/>
          <a:p>
            <a:pPr marL="0" indent="0" algn="ctr">
              <a:buNone/>
            </a:pPr>
            <a:r>
              <a:rPr lang="ru-RU" sz="5400" dirty="0" smtClean="0"/>
              <a:t>Сколько </a:t>
            </a:r>
            <a:r>
              <a:rPr lang="ru-RU" sz="5400" dirty="0"/>
              <a:t>граней имеет шестигранный карандаш, который ни разу не затачивали?</a:t>
            </a:r>
            <a:endParaRPr lang="ru-RU" sz="5400" dirty="0" smtClean="0"/>
          </a:p>
        </p:txBody>
      </p:sp>
    </p:spTree>
    <p:extLst>
      <p:ext uri="{BB962C8B-B14F-4D97-AF65-F5344CB8AC3E}">
        <p14:creationId xmlns:p14="http://schemas.microsoft.com/office/powerpoint/2010/main" val="169712274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8636" y="1089742"/>
            <a:ext cx="10557295" cy="3904951"/>
          </a:xfrm>
        </p:spPr>
        <p:txBody>
          <a:bodyPr>
            <a:noAutofit/>
          </a:bodyPr>
          <a:lstStyle/>
          <a:p>
            <a:pPr algn="ctr"/>
            <a:r>
              <a:rPr lang="ru-RU" sz="8000" dirty="0" smtClean="0"/>
              <a:t>Этап 2</a:t>
            </a:r>
            <a:br>
              <a:rPr lang="ru-RU" sz="8000" dirty="0" smtClean="0"/>
            </a:br>
            <a:r>
              <a:rPr lang="ru-RU" sz="8000" dirty="0" smtClean="0"/>
              <a:t>Специальные категории</a:t>
            </a:r>
            <a:br>
              <a:rPr lang="ru-RU" sz="8000" dirty="0" smtClean="0"/>
            </a:br>
            <a:r>
              <a:rPr lang="ru-RU" sz="8000" dirty="0" smtClean="0"/>
              <a:t>Стоимость – 1-3 балла</a:t>
            </a:r>
            <a:endParaRPr lang="ru-RU" sz="8000" dirty="0"/>
          </a:p>
        </p:txBody>
      </p:sp>
    </p:spTree>
    <p:extLst>
      <p:ext uri="{BB962C8B-B14F-4D97-AF65-F5344CB8AC3E}">
        <p14:creationId xmlns:p14="http://schemas.microsoft.com/office/powerpoint/2010/main" val="931270525"/>
      </p:ext>
    </p:extLst>
  </p:cSld>
  <p:clrMapOvr>
    <a:masterClrMapping/>
  </p:clrMapOvr>
  <p:transition spd="slow">
    <p:cov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Таблица 6"/>
          <p:cNvGraphicFramePr>
            <a:graphicFrameLocks noGrp="1"/>
          </p:cNvGraphicFramePr>
          <p:nvPr>
            <p:extLst>
              <p:ext uri="{D42A27DB-BD31-4B8C-83A1-F6EECF244321}">
                <p14:modId xmlns:p14="http://schemas.microsoft.com/office/powerpoint/2010/main" val="4209724208"/>
              </p:ext>
            </p:extLst>
          </p:nvPr>
        </p:nvGraphicFramePr>
        <p:xfrm>
          <a:off x="0" y="3"/>
          <a:ext cx="12192000" cy="6857996"/>
        </p:xfrm>
        <a:graphic>
          <a:graphicData uri="http://schemas.openxmlformats.org/drawingml/2006/table">
            <a:tbl>
              <a:tblPr firstRow="1" bandRow="1">
                <a:tableStyleId>{5C22544A-7EE6-4342-B048-85BDC9FD1C3A}</a:tableStyleId>
              </a:tblPr>
              <a:tblGrid>
                <a:gridCol w="3048000"/>
                <a:gridCol w="3048000"/>
                <a:gridCol w="3048000"/>
                <a:gridCol w="3048000"/>
              </a:tblGrid>
              <a:tr h="1438541">
                <a:tc>
                  <a:txBody>
                    <a:bodyPr/>
                    <a:lstStyle/>
                    <a:p>
                      <a:pPr algn="ctr"/>
                      <a:r>
                        <a:rPr lang="ru-RU" sz="3200" b="1" dirty="0" smtClean="0"/>
                        <a:t>Геометрия</a:t>
                      </a:r>
                    </a:p>
                    <a:p>
                      <a:pPr algn="ctr"/>
                      <a:r>
                        <a:rPr lang="ru-RU" sz="3200" b="1" dirty="0" smtClean="0"/>
                        <a:t>3</a:t>
                      </a:r>
                      <a:r>
                        <a:rPr lang="ru-RU" sz="3200" b="1" baseline="0" dirty="0" smtClean="0"/>
                        <a:t> балла</a:t>
                      </a:r>
                      <a:endParaRPr lang="ru-RU" sz="3200" b="1" dirty="0" smtClean="0"/>
                    </a:p>
                  </a:txBody>
                  <a:tcPr/>
                </a:tc>
                <a:tc>
                  <a:txBody>
                    <a:bodyPr/>
                    <a:lstStyle/>
                    <a:p>
                      <a:pPr algn="ctr"/>
                      <a:r>
                        <a:rPr lang="ru-RU" sz="2800" b="1" dirty="0" smtClean="0"/>
                        <a:t>Алгебра</a:t>
                      </a:r>
                    </a:p>
                    <a:p>
                      <a:pPr algn="ctr"/>
                      <a:r>
                        <a:rPr lang="ru-RU" sz="2800" b="1" dirty="0" smtClean="0"/>
                        <a:t>3</a:t>
                      </a:r>
                      <a:r>
                        <a:rPr lang="ru-RU" sz="2800" b="1" baseline="0" dirty="0" smtClean="0"/>
                        <a:t> балла</a:t>
                      </a:r>
                      <a:endParaRPr lang="ru-RU" sz="2800" b="1" dirty="0" smtClean="0"/>
                    </a:p>
                    <a:p>
                      <a:pPr algn="ctr"/>
                      <a:endParaRPr lang="ru-RU" sz="2800" b="1" dirty="0"/>
                    </a:p>
                  </a:txBody>
                  <a:tcPr/>
                </a:tc>
                <a:tc>
                  <a:txBody>
                    <a:bodyPr/>
                    <a:lstStyle/>
                    <a:p>
                      <a:pPr algn="ctr"/>
                      <a:r>
                        <a:rPr lang="ru-RU" sz="2800" b="1" dirty="0" smtClean="0"/>
                        <a:t>Вероятность</a:t>
                      </a:r>
                    </a:p>
                    <a:p>
                      <a:pPr algn="ctr"/>
                      <a:r>
                        <a:rPr lang="ru-RU" sz="2800" b="1" dirty="0" smtClean="0"/>
                        <a:t>Проценты</a:t>
                      </a:r>
                    </a:p>
                    <a:p>
                      <a:pPr algn="ctr"/>
                      <a:r>
                        <a:rPr lang="ru-RU" sz="2800" b="1" dirty="0" smtClean="0"/>
                        <a:t>2 балла</a:t>
                      </a:r>
                      <a:endParaRPr lang="ru-RU" sz="2800" b="1" dirty="0"/>
                    </a:p>
                  </a:txBody>
                  <a:tcPr/>
                </a:tc>
                <a:tc>
                  <a:txBody>
                    <a:bodyPr/>
                    <a:lstStyle/>
                    <a:p>
                      <a:pPr algn="ctr"/>
                      <a:r>
                        <a:rPr lang="ru-RU" sz="2800" b="1" dirty="0" smtClean="0"/>
                        <a:t>Разное</a:t>
                      </a:r>
                    </a:p>
                    <a:p>
                      <a:pPr algn="ctr"/>
                      <a:r>
                        <a:rPr lang="ru-RU" sz="2800" b="1" dirty="0" smtClean="0"/>
                        <a:t>1 балл</a:t>
                      </a:r>
                      <a:endParaRPr lang="ru-RU" sz="2800" b="1" dirty="0"/>
                    </a:p>
                  </a:txBody>
                  <a:tcPr/>
                </a:tc>
              </a:tr>
              <a:tr h="1083891">
                <a:tc>
                  <a:txBody>
                    <a:bodyPr/>
                    <a:lstStyle/>
                    <a:p>
                      <a:pPr algn="ctr"/>
                      <a:r>
                        <a:rPr lang="en-US" sz="2800" b="1" dirty="0" smtClean="0">
                          <a:hlinkClick r:id="rId2" action="ppaction://hlinksldjump"/>
                        </a:rPr>
                        <a:t>I</a:t>
                      </a:r>
                      <a:r>
                        <a:rPr lang="ru-RU" sz="2800" b="1" baseline="0" dirty="0" smtClean="0">
                          <a:hlinkClick r:id="rId2" action="ppaction://hlinksldjump"/>
                        </a:rPr>
                        <a:t> вопрос</a:t>
                      </a:r>
                      <a:endParaRPr lang="ru-RU" sz="2800" b="1" dirty="0"/>
                    </a:p>
                  </a:txBody>
                  <a:tcPr/>
                </a:tc>
                <a:tc>
                  <a:txBody>
                    <a:bodyPr/>
                    <a:lstStyle/>
                    <a:p>
                      <a:pPr algn="ctr"/>
                      <a:r>
                        <a:rPr lang="en-US" sz="2800" b="1" dirty="0" smtClean="0">
                          <a:hlinkClick r:id="rId3" action="ppaction://hlinksldjump"/>
                        </a:rPr>
                        <a:t>I</a:t>
                      </a:r>
                      <a:r>
                        <a:rPr lang="ru-RU" sz="2800" b="1" baseline="0" dirty="0" smtClean="0">
                          <a:hlinkClick r:id="rId3" action="ppaction://hlinksldjump"/>
                        </a:rPr>
                        <a:t> вопрос</a:t>
                      </a:r>
                      <a:endParaRPr lang="ru-RU" sz="2800" b="1" dirty="0"/>
                    </a:p>
                  </a:txBody>
                  <a:tcPr/>
                </a:tc>
                <a:tc>
                  <a:txBody>
                    <a:bodyPr/>
                    <a:lstStyle/>
                    <a:p>
                      <a:pPr algn="ctr"/>
                      <a:r>
                        <a:rPr lang="en-US" sz="2800" b="1" dirty="0" smtClean="0">
                          <a:hlinkClick r:id="rId4" action="ppaction://hlinksldjump"/>
                        </a:rPr>
                        <a:t>I</a:t>
                      </a:r>
                      <a:r>
                        <a:rPr lang="ru-RU" sz="2800" b="1" baseline="0" dirty="0" smtClean="0">
                          <a:hlinkClick r:id="rId4" action="ppaction://hlinksldjump"/>
                        </a:rPr>
                        <a:t> вопрос</a:t>
                      </a:r>
                      <a:endParaRPr lang="ru-RU" sz="2800" b="1" dirty="0"/>
                    </a:p>
                  </a:txBody>
                  <a:tcPr/>
                </a:tc>
                <a:tc>
                  <a:txBody>
                    <a:bodyPr/>
                    <a:lstStyle/>
                    <a:p>
                      <a:pPr algn="ctr"/>
                      <a:r>
                        <a:rPr lang="en-US" sz="2800" b="1" u="none" dirty="0" smtClean="0">
                          <a:hlinkClick r:id="rId5" action="ppaction://hlinksldjump"/>
                        </a:rPr>
                        <a:t>I</a:t>
                      </a:r>
                      <a:r>
                        <a:rPr lang="ru-RU" sz="2800" b="1" u="none" baseline="0" dirty="0" smtClean="0">
                          <a:hlinkClick r:id="rId5" action="ppaction://hlinksldjump"/>
                        </a:rPr>
                        <a:t> вопрос</a:t>
                      </a:r>
                      <a:endParaRPr lang="ru-RU" sz="2800" b="1" u="none" dirty="0"/>
                    </a:p>
                  </a:txBody>
                  <a:tcPr/>
                </a:tc>
              </a:tr>
              <a:tr h="108389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b="1" dirty="0" smtClean="0">
                          <a:hlinkClick r:id="rId6" action="ppaction://hlinksldjump"/>
                        </a:rPr>
                        <a:t>II</a:t>
                      </a:r>
                      <a:r>
                        <a:rPr lang="ru-RU" sz="2800" b="1" baseline="0" dirty="0" smtClean="0">
                          <a:hlinkClick r:id="rId6" action="ppaction://hlinksldjump"/>
                        </a:rPr>
                        <a:t> вопрос</a:t>
                      </a:r>
                      <a:endParaRPr lang="ru-RU" sz="2800" b="1" dirty="0" smtClean="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b="1" dirty="0" smtClean="0">
                          <a:hlinkClick r:id="rId7" action="ppaction://hlinksldjump"/>
                        </a:rPr>
                        <a:t>II</a:t>
                      </a:r>
                      <a:r>
                        <a:rPr lang="ru-RU" sz="2800" b="1" baseline="0" dirty="0" smtClean="0">
                          <a:hlinkClick r:id="rId7" action="ppaction://hlinksldjump"/>
                        </a:rPr>
                        <a:t> вопрос</a:t>
                      </a:r>
                      <a:endParaRPr lang="ru-RU" sz="2800" b="1" dirty="0" smtClean="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b="1" dirty="0" smtClean="0">
                          <a:hlinkClick r:id="rId8" action="ppaction://hlinksldjump"/>
                        </a:rPr>
                        <a:t>II</a:t>
                      </a:r>
                      <a:r>
                        <a:rPr lang="ru-RU" sz="2800" b="1" baseline="0" dirty="0" smtClean="0">
                          <a:hlinkClick r:id="rId8" action="ppaction://hlinksldjump"/>
                        </a:rPr>
                        <a:t> вопрос</a:t>
                      </a:r>
                      <a:endParaRPr lang="ru-RU" sz="2800" b="1" dirty="0" smtClean="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b="1" dirty="0" smtClean="0">
                          <a:hlinkClick r:id="rId9" action="ppaction://hlinksldjump"/>
                        </a:rPr>
                        <a:t>II</a:t>
                      </a:r>
                      <a:r>
                        <a:rPr lang="ru-RU" sz="2800" b="1" baseline="0" dirty="0" smtClean="0">
                          <a:hlinkClick r:id="rId9" action="ppaction://hlinksldjump"/>
                        </a:rPr>
                        <a:t> вопрос</a:t>
                      </a:r>
                      <a:endParaRPr lang="ru-RU" sz="2800" b="1" dirty="0" smtClean="0"/>
                    </a:p>
                    <a:p>
                      <a:pPr algn="ctr"/>
                      <a:endParaRPr lang="ru-RU" sz="2800" b="1" dirty="0"/>
                    </a:p>
                  </a:txBody>
                  <a:tcPr/>
                </a:tc>
              </a:tr>
              <a:tr h="108389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b="1" dirty="0" smtClean="0">
                          <a:hlinkClick r:id="rId10" action="ppaction://hlinksldjump"/>
                        </a:rPr>
                        <a:t>III</a:t>
                      </a:r>
                      <a:r>
                        <a:rPr lang="ru-RU" sz="2800" b="1" baseline="0" dirty="0" smtClean="0">
                          <a:hlinkClick r:id="rId10" action="ppaction://hlinksldjump"/>
                        </a:rPr>
                        <a:t> вопрос</a:t>
                      </a:r>
                      <a:endParaRPr lang="ru-RU" sz="2800" b="1" dirty="0" smtClean="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b="1" dirty="0" smtClean="0">
                          <a:hlinkClick r:id="rId11" action="ppaction://hlinksldjump"/>
                        </a:rPr>
                        <a:t>III</a:t>
                      </a:r>
                      <a:r>
                        <a:rPr lang="ru-RU" sz="2800" b="1" baseline="0" dirty="0" smtClean="0">
                          <a:hlinkClick r:id="rId11" action="ppaction://hlinksldjump"/>
                        </a:rPr>
                        <a:t> вопрос</a:t>
                      </a:r>
                      <a:endParaRPr lang="ru-RU" sz="2800" b="1" dirty="0" smtClean="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b="1" dirty="0" smtClean="0">
                          <a:hlinkClick r:id="rId12" action="ppaction://hlinksldjump"/>
                        </a:rPr>
                        <a:t>III</a:t>
                      </a:r>
                      <a:r>
                        <a:rPr lang="ru-RU" sz="2800" b="1" baseline="0" dirty="0" smtClean="0">
                          <a:hlinkClick r:id="rId12" action="ppaction://hlinksldjump"/>
                        </a:rPr>
                        <a:t> вопрос</a:t>
                      </a:r>
                      <a:endParaRPr lang="ru-RU" sz="2800" b="1" dirty="0" smtClean="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b="1" dirty="0" smtClean="0">
                          <a:hlinkClick r:id="rId13" action="ppaction://hlinksldjump"/>
                        </a:rPr>
                        <a:t>III</a:t>
                      </a:r>
                      <a:r>
                        <a:rPr lang="ru-RU" sz="2800" b="1" baseline="0" dirty="0" smtClean="0">
                          <a:hlinkClick r:id="rId13" action="ppaction://hlinksldjump"/>
                        </a:rPr>
                        <a:t> вопрос</a:t>
                      </a:r>
                      <a:endParaRPr lang="ru-RU" sz="2800" b="1" dirty="0" smtClean="0"/>
                    </a:p>
                    <a:p>
                      <a:pPr algn="ctr"/>
                      <a:endParaRPr lang="ru-RU" sz="2800" b="1" dirty="0"/>
                    </a:p>
                  </a:txBody>
                  <a:tcPr/>
                </a:tc>
              </a:tr>
              <a:tr h="108389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b="1" dirty="0" smtClean="0">
                          <a:hlinkClick r:id="rId14" action="ppaction://hlinksldjump"/>
                        </a:rPr>
                        <a:t>IV</a:t>
                      </a:r>
                      <a:r>
                        <a:rPr lang="ru-RU" sz="2800" b="1" baseline="0" dirty="0" smtClean="0">
                          <a:hlinkClick r:id="rId14" action="ppaction://hlinksldjump"/>
                        </a:rPr>
                        <a:t> вопрос</a:t>
                      </a:r>
                      <a:endParaRPr lang="ru-RU" sz="2800" b="1" dirty="0" smtClean="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b="1" dirty="0" smtClean="0">
                          <a:hlinkClick r:id="rId15" action="ppaction://hlinksldjump"/>
                        </a:rPr>
                        <a:t>IV</a:t>
                      </a:r>
                      <a:r>
                        <a:rPr lang="ru-RU" sz="2800" b="1" baseline="0" dirty="0" smtClean="0">
                          <a:hlinkClick r:id="rId15" action="ppaction://hlinksldjump"/>
                        </a:rPr>
                        <a:t> вопрос</a:t>
                      </a:r>
                      <a:endParaRPr lang="ru-RU" sz="2800" b="1" dirty="0" smtClean="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b="1" dirty="0" smtClean="0">
                          <a:hlinkClick r:id="rId16" action="ppaction://hlinksldjump"/>
                        </a:rPr>
                        <a:t>IV</a:t>
                      </a:r>
                      <a:r>
                        <a:rPr lang="ru-RU" sz="2800" b="1" baseline="0" dirty="0" smtClean="0">
                          <a:hlinkClick r:id="rId16" action="ppaction://hlinksldjump"/>
                        </a:rPr>
                        <a:t> вопрос</a:t>
                      </a:r>
                      <a:endParaRPr lang="ru-RU" sz="2800" b="1" dirty="0" smtClean="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b="1" dirty="0" smtClean="0">
                          <a:hlinkClick r:id="rId17" action="ppaction://hlinksldjump"/>
                        </a:rPr>
                        <a:t>IV</a:t>
                      </a:r>
                      <a:r>
                        <a:rPr lang="ru-RU" sz="2800" b="1" baseline="0" dirty="0" smtClean="0">
                          <a:hlinkClick r:id="rId17" action="ppaction://hlinksldjump"/>
                        </a:rPr>
                        <a:t> вопрос</a:t>
                      </a:r>
                      <a:endParaRPr lang="ru-RU" sz="2800" b="1" dirty="0" smtClean="0"/>
                    </a:p>
                    <a:p>
                      <a:pPr algn="ctr"/>
                      <a:endParaRPr lang="ru-RU" sz="2800" b="1" dirty="0"/>
                    </a:p>
                  </a:txBody>
                  <a:tcPr/>
                </a:tc>
              </a:tr>
              <a:tr h="108389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b="1" dirty="0" smtClean="0">
                          <a:hlinkClick r:id="rId18" action="ppaction://hlinksldjump"/>
                        </a:rPr>
                        <a:t>V</a:t>
                      </a:r>
                      <a:r>
                        <a:rPr lang="ru-RU" sz="2800" b="1" baseline="0" dirty="0" smtClean="0">
                          <a:hlinkClick r:id="rId18" action="ppaction://hlinksldjump"/>
                        </a:rPr>
                        <a:t> вопрос</a:t>
                      </a:r>
                      <a:endParaRPr lang="ru-RU" sz="2800" b="1" dirty="0" smtClean="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b="1" dirty="0" smtClean="0">
                          <a:hlinkClick r:id="rId19" action="ppaction://hlinksldjump"/>
                        </a:rPr>
                        <a:t>V</a:t>
                      </a:r>
                      <a:r>
                        <a:rPr lang="ru-RU" sz="2800" b="1" baseline="0" dirty="0" smtClean="0">
                          <a:hlinkClick r:id="rId19" action="ppaction://hlinksldjump"/>
                        </a:rPr>
                        <a:t> вопрос</a:t>
                      </a:r>
                      <a:endParaRPr lang="ru-RU" sz="2800" b="1" dirty="0" smtClean="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b="1" dirty="0" smtClean="0">
                          <a:hlinkClick r:id="rId20" action="ppaction://hlinksldjump"/>
                        </a:rPr>
                        <a:t>V</a:t>
                      </a:r>
                      <a:r>
                        <a:rPr lang="ru-RU" sz="2800" b="1" baseline="0" dirty="0" smtClean="0">
                          <a:hlinkClick r:id="rId20" action="ppaction://hlinksldjump"/>
                        </a:rPr>
                        <a:t> вопрос</a:t>
                      </a:r>
                      <a:endParaRPr lang="ru-RU" sz="2800" b="1" dirty="0" smtClean="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b="1" dirty="0" smtClean="0">
                          <a:hlinkClick r:id="rId21" action="ppaction://hlinksldjump"/>
                        </a:rPr>
                        <a:t>V</a:t>
                      </a:r>
                      <a:r>
                        <a:rPr lang="ru-RU" sz="2800" b="1" baseline="0" dirty="0" smtClean="0">
                          <a:hlinkClick r:id="rId21" action="ppaction://hlinksldjump"/>
                        </a:rPr>
                        <a:t> вопрос</a:t>
                      </a:r>
                      <a:endParaRPr lang="ru-RU" sz="2800" b="1" dirty="0" smtClean="0"/>
                    </a:p>
                    <a:p>
                      <a:pPr algn="ctr"/>
                      <a:endParaRPr lang="ru-RU" sz="2800" b="1" dirty="0"/>
                    </a:p>
                  </a:txBody>
                  <a:tcPr/>
                </a:tc>
              </a:tr>
            </a:tbl>
          </a:graphicData>
        </a:graphic>
      </p:graphicFrame>
    </p:spTree>
    <p:extLst>
      <p:ext uri="{BB962C8B-B14F-4D97-AF65-F5344CB8AC3E}">
        <p14:creationId xmlns:p14="http://schemas.microsoft.com/office/powerpoint/2010/main" val="824736014"/>
      </p:ext>
    </p:extLst>
  </p:cSld>
  <p:clrMapOvr>
    <a:masterClrMapping/>
  </p:clrMapOvr>
  <p:transition spd="slow">
    <p:cove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24021" y="3122762"/>
            <a:ext cx="8143337" cy="1754326"/>
          </a:xfrm>
          <a:prstGeom prst="rect">
            <a:avLst/>
          </a:prstGeom>
          <a:noFill/>
        </p:spPr>
        <p:txBody>
          <a:bodyPr wrap="square" rtlCol="0">
            <a:spAutoFit/>
          </a:bodyPr>
          <a:lstStyle/>
          <a:p>
            <a:r>
              <a:rPr lang="ru-RU" sz="5400" dirty="0"/>
              <a:t>Специфическая единица измерения объёма </a:t>
            </a:r>
            <a:r>
              <a:rPr lang="ru-RU" sz="5400" dirty="0" smtClean="0"/>
              <a:t>нефти</a:t>
            </a:r>
            <a:r>
              <a:rPr lang="en-US" sz="5400" dirty="0"/>
              <a:t>.</a:t>
            </a:r>
            <a:endParaRPr lang="ru-RU" sz="5400" dirty="0"/>
          </a:p>
        </p:txBody>
      </p:sp>
      <p:sp>
        <p:nvSpPr>
          <p:cNvPr id="4" name="Заголовок 1"/>
          <p:cNvSpPr>
            <a:spLocks noGrp="1"/>
          </p:cNvSpPr>
          <p:nvPr>
            <p:ph type="title"/>
          </p:nvPr>
        </p:nvSpPr>
        <p:spPr>
          <a:xfrm>
            <a:off x="297612" y="661359"/>
            <a:ext cx="11520577" cy="1581508"/>
          </a:xfrm>
        </p:spPr>
        <p:txBody>
          <a:bodyPr>
            <a:normAutofit fontScale="90000"/>
          </a:bodyPr>
          <a:lstStyle/>
          <a:p>
            <a:r>
              <a:rPr lang="ru-RU" sz="7200" b="1" dirty="0" smtClean="0"/>
              <a:t>Категория: Разное</a:t>
            </a:r>
            <a:br>
              <a:rPr lang="ru-RU" sz="7200" b="1" dirty="0" smtClean="0"/>
            </a:br>
            <a:r>
              <a:rPr lang="ru-RU" sz="7200" b="1" dirty="0" smtClean="0"/>
              <a:t>Вопрос  </a:t>
            </a:r>
            <a:r>
              <a:rPr lang="en-US" sz="7200" b="1" dirty="0" smtClean="0"/>
              <a:t>I</a:t>
            </a:r>
            <a:endParaRPr lang="ru-RU" sz="7200" b="1" dirty="0"/>
          </a:p>
        </p:txBody>
      </p:sp>
      <p:sp>
        <p:nvSpPr>
          <p:cNvPr id="3" name="5-конечная звезда 2">
            <a:hlinkClick r:id="rId2" action="ppaction://hlinksldjump"/>
          </p:cNvPr>
          <p:cNvSpPr/>
          <p:nvPr/>
        </p:nvSpPr>
        <p:spPr>
          <a:xfrm>
            <a:off x="11033184" y="5676182"/>
            <a:ext cx="983412" cy="86264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87316803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297612" y="661359"/>
            <a:ext cx="11520577" cy="1581508"/>
          </a:xfrm>
        </p:spPr>
        <p:txBody>
          <a:bodyPr>
            <a:normAutofit fontScale="90000"/>
          </a:bodyPr>
          <a:lstStyle/>
          <a:p>
            <a:r>
              <a:rPr lang="ru-RU" sz="7200" b="1" dirty="0" smtClean="0"/>
              <a:t>Категория: </a:t>
            </a:r>
            <a:r>
              <a:rPr lang="ru-RU" sz="7200" b="1" dirty="0"/>
              <a:t>Разное </a:t>
            </a:r>
            <a:r>
              <a:rPr lang="ru-RU" sz="7200" b="1" dirty="0" smtClean="0"/>
              <a:t/>
            </a:r>
            <a:br>
              <a:rPr lang="ru-RU" sz="7200" b="1" dirty="0" smtClean="0"/>
            </a:br>
            <a:r>
              <a:rPr lang="ru-RU" sz="7200" b="1" dirty="0" smtClean="0"/>
              <a:t>Вопрос  </a:t>
            </a:r>
            <a:r>
              <a:rPr lang="en-US" sz="7200" b="1" dirty="0" smtClean="0"/>
              <a:t>II</a:t>
            </a:r>
            <a:endParaRPr lang="ru-RU" sz="7200" b="1" dirty="0"/>
          </a:p>
        </p:txBody>
      </p:sp>
      <p:sp>
        <p:nvSpPr>
          <p:cNvPr id="3" name="Прямоугольник 2"/>
          <p:cNvSpPr/>
          <p:nvPr/>
        </p:nvSpPr>
        <p:spPr>
          <a:xfrm>
            <a:off x="1471671" y="2953494"/>
            <a:ext cx="9570139" cy="1754326"/>
          </a:xfrm>
          <a:prstGeom prst="rect">
            <a:avLst/>
          </a:prstGeom>
        </p:spPr>
        <p:txBody>
          <a:bodyPr wrap="square">
            <a:spAutoFit/>
          </a:bodyPr>
          <a:lstStyle/>
          <a:p>
            <a:r>
              <a:rPr lang="ru-RU" sz="5400" dirty="0" smtClean="0"/>
              <a:t>Сколько </a:t>
            </a:r>
            <a:r>
              <a:rPr lang="ru-RU" sz="5400" dirty="0"/>
              <a:t>стоит книга, если книга стоит доллар плюс пол </a:t>
            </a:r>
            <a:r>
              <a:rPr lang="ru-RU" sz="5400" dirty="0" smtClean="0"/>
              <a:t>книги?</a:t>
            </a:r>
            <a:endParaRPr lang="ru-RU" sz="5400" dirty="0"/>
          </a:p>
        </p:txBody>
      </p:sp>
      <p:sp>
        <p:nvSpPr>
          <p:cNvPr id="5" name="5-конечная звезда 4">
            <a:hlinkClick r:id="rId2" action="ppaction://hlinksldjump"/>
          </p:cNvPr>
          <p:cNvSpPr/>
          <p:nvPr/>
        </p:nvSpPr>
        <p:spPr>
          <a:xfrm>
            <a:off x="11033184" y="5676182"/>
            <a:ext cx="983412" cy="86264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815927868"/>
      </p:ext>
    </p:extLst>
  </p:cSld>
  <p:clrMapOvr>
    <a:masterClrMapping/>
  </p:clrMapOvr>
  <p:transition spd="slow">
    <p:cove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297612" y="661359"/>
            <a:ext cx="11520577" cy="1581508"/>
          </a:xfrm>
        </p:spPr>
        <p:txBody>
          <a:bodyPr>
            <a:normAutofit fontScale="90000"/>
          </a:bodyPr>
          <a:lstStyle/>
          <a:p>
            <a:r>
              <a:rPr lang="ru-RU" sz="7200" b="1" dirty="0" smtClean="0"/>
              <a:t>Категория: </a:t>
            </a:r>
            <a:r>
              <a:rPr lang="ru-RU" sz="7200" b="1" dirty="0"/>
              <a:t>Разное </a:t>
            </a:r>
            <a:r>
              <a:rPr lang="ru-RU" sz="7200" b="1" dirty="0" smtClean="0"/>
              <a:t/>
            </a:r>
            <a:br>
              <a:rPr lang="ru-RU" sz="7200" b="1" dirty="0" smtClean="0"/>
            </a:br>
            <a:r>
              <a:rPr lang="ru-RU" sz="7200" b="1" dirty="0" smtClean="0"/>
              <a:t>Вопрос  </a:t>
            </a:r>
            <a:r>
              <a:rPr lang="en-US" sz="7200" b="1" dirty="0" smtClean="0"/>
              <a:t>III</a:t>
            </a:r>
            <a:endParaRPr lang="ru-RU" sz="7200" b="1" dirty="0"/>
          </a:p>
        </p:txBody>
      </p:sp>
      <p:sp>
        <p:nvSpPr>
          <p:cNvPr id="2" name="Прямоугольник 1"/>
          <p:cNvSpPr/>
          <p:nvPr/>
        </p:nvSpPr>
        <p:spPr>
          <a:xfrm>
            <a:off x="1253916" y="2985239"/>
            <a:ext cx="11676021" cy="2585323"/>
          </a:xfrm>
          <a:prstGeom prst="rect">
            <a:avLst/>
          </a:prstGeom>
        </p:spPr>
        <p:txBody>
          <a:bodyPr wrap="square">
            <a:spAutoFit/>
          </a:bodyPr>
          <a:lstStyle/>
          <a:p>
            <a:r>
              <a:rPr lang="ru-RU" sz="5400" dirty="0" smtClean="0"/>
              <a:t>Сколько </a:t>
            </a:r>
            <a:r>
              <a:rPr lang="ru-RU" sz="5400" dirty="0"/>
              <a:t>сейчас времени, если оставшаяся часть суток в два раза превышает прошедшую?</a:t>
            </a:r>
            <a:endParaRPr lang="ru-RU" sz="5400" dirty="0"/>
          </a:p>
        </p:txBody>
      </p:sp>
      <p:sp>
        <p:nvSpPr>
          <p:cNvPr id="5" name="5-конечная звезда 4">
            <a:hlinkClick r:id="rId2" action="ppaction://hlinksldjump"/>
          </p:cNvPr>
          <p:cNvSpPr/>
          <p:nvPr/>
        </p:nvSpPr>
        <p:spPr>
          <a:xfrm>
            <a:off x="11033184" y="5676182"/>
            <a:ext cx="983412" cy="86264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377839899"/>
      </p:ext>
    </p:extLst>
  </p:cSld>
  <p:clrMapOvr>
    <a:masterClrMapping/>
  </p:clrMapOvr>
  <p:transition spd="slow">
    <p:cove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297612" y="661359"/>
            <a:ext cx="11520577" cy="1581508"/>
          </a:xfrm>
        </p:spPr>
        <p:txBody>
          <a:bodyPr>
            <a:normAutofit fontScale="90000"/>
          </a:bodyPr>
          <a:lstStyle/>
          <a:p>
            <a:r>
              <a:rPr lang="ru-RU" sz="7200" b="1" dirty="0" smtClean="0"/>
              <a:t>Категория: </a:t>
            </a:r>
            <a:r>
              <a:rPr lang="ru-RU" sz="7200" b="1" dirty="0"/>
              <a:t>Разное</a:t>
            </a:r>
            <a:r>
              <a:rPr lang="ru-RU" sz="7200" b="1" dirty="0" smtClean="0"/>
              <a:t/>
            </a:r>
            <a:br>
              <a:rPr lang="ru-RU" sz="7200" b="1" dirty="0" smtClean="0"/>
            </a:br>
            <a:r>
              <a:rPr lang="ru-RU" sz="7200" b="1" dirty="0" smtClean="0"/>
              <a:t>Вопрос</a:t>
            </a:r>
            <a:r>
              <a:rPr lang="en-US" sz="7200" b="1" dirty="0" smtClean="0"/>
              <a:t> IV</a:t>
            </a:r>
            <a:endParaRPr lang="ru-RU" sz="7200" b="1" dirty="0"/>
          </a:p>
        </p:txBody>
      </p:sp>
      <p:sp>
        <p:nvSpPr>
          <p:cNvPr id="3" name="Прямоугольник 2"/>
          <p:cNvSpPr/>
          <p:nvPr/>
        </p:nvSpPr>
        <p:spPr>
          <a:xfrm>
            <a:off x="1098430" y="2519238"/>
            <a:ext cx="10245306" cy="2585323"/>
          </a:xfrm>
          <a:prstGeom prst="rect">
            <a:avLst/>
          </a:prstGeom>
        </p:spPr>
        <p:txBody>
          <a:bodyPr wrap="square">
            <a:spAutoFit/>
          </a:bodyPr>
          <a:lstStyle/>
          <a:p>
            <a:r>
              <a:rPr lang="ru-RU" sz="5400" dirty="0">
                <a:solidFill>
                  <a:srgbClr val="000000"/>
                </a:solidFill>
              </a:rPr>
              <a:t>Кто сказал: «Математика - царица наук, а арифметика — царица математики»?</a:t>
            </a:r>
            <a:endParaRPr lang="ru-RU" sz="5400" dirty="0"/>
          </a:p>
        </p:txBody>
      </p:sp>
      <p:sp>
        <p:nvSpPr>
          <p:cNvPr id="5" name="5-конечная звезда 4">
            <a:hlinkClick r:id="rId2" action="ppaction://hlinksldjump"/>
          </p:cNvPr>
          <p:cNvSpPr/>
          <p:nvPr/>
        </p:nvSpPr>
        <p:spPr>
          <a:xfrm>
            <a:off x="11033184" y="5676182"/>
            <a:ext cx="983412" cy="86264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214100469"/>
      </p:ext>
    </p:extLst>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8636" y="1089742"/>
            <a:ext cx="10557295" cy="3904951"/>
          </a:xfrm>
        </p:spPr>
        <p:txBody>
          <a:bodyPr>
            <a:noAutofit/>
          </a:bodyPr>
          <a:lstStyle/>
          <a:p>
            <a:pPr algn="ctr"/>
            <a:r>
              <a:rPr lang="ru-RU" sz="8000" dirty="0" smtClean="0"/>
              <a:t>Этап 1</a:t>
            </a:r>
            <a:br>
              <a:rPr lang="ru-RU" sz="8000" dirty="0" smtClean="0"/>
            </a:br>
            <a:r>
              <a:rPr lang="ru-RU" sz="8000" dirty="0" smtClean="0"/>
              <a:t>Общие вопросы</a:t>
            </a:r>
            <a:br>
              <a:rPr lang="ru-RU" sz="8000" dirty="0" smtClean="0"/>
            </a:br>
            <a:r>
              <a:rPr lang="ru-RU" sz="8000" dirty="0" smtClean="0"/>
              <a:t>Стоимость – 1 балл</a:t>
            </a:r>
            <a:endParaRPr lang="ru-RU" sz="8000" dirty="0"/>
          </a:p>
        </p:txBody>
      </p:sp>
    </p:spTree>
    <p:extLst>
      <p:ext uri="{BB962C8B-B14F-4D97-AF65-F5344CB8AC3E}">
        <p14:creationId xmlns:p14="http://schemas.microsoft.com/office/powerpoint/2010/main" val="2057234891"/>
      </p:ext>
    </p:extLst>
  </p:cSld>
  <p:clrMapOvr>
    <a:masterClrMapping/>
  </p:clrMapOvr>
  <p:transition spd="slow">
    <p:cove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297612" y="661359"/>
            <a:ext cx="11520577" cy="1581508"/>
          </a:xfrm>
        </p:spPr>
        <p:txBody>
          <a:bodyPr>
            <a:normAutofit fontScale="90000"/>
          </a:bodyPr>
          <a:lstStyle/>
          <a:p>
            <a:r>
              <a:rPr lang="ru-RU" sz="7200" b="1" dirty="0" smtClean="0"/>
              <a:t>Категория: </a:t>
            </a:r>
            <a:r>
              <a:rPr lang="ru-RU" sz="7200" b="1" dirty="0"/>
              <a:t>Разное</a:t>
            </a:r>
            <a:r>
              <a:rPr lang="ru-RU" sz="7200" b="1" dirty="0" smtClean="0"/>
              <a:t/>
            </a:r>
            <a:br>
              <a:rPr lang="ru-RU" sz="7200" b="1" dirty="0" smtClean="0"/>
            </a:br>
            <a:r>
              <a:rPr lang="ru-RU" sz="7200" b="1" dirty="0" smtClean="0"/>
              <a:t>Вопрос</a:t>
            </a:r>
            <a:r>
              <a:rPr lang="en-US" sz="7200" b="1" dirty="0" smtClean="0"/>
              <a:t> V</a:t>
            </a:r>
            <a:endParaRPr lang="ru-RU" sz="7200" b="1" dirty="0"/>
          </a:p>
        </p:txBody>
      </p:sp>
      <p:sp>
        <p:nvSpPr>
          <p:cNvPr id="2" name="Прямоугольник 1"/>
          <p:cNvSpPr/>
          <p:nvPr/>
        </p:nvSpPr>
        <p:spPr>
          <a:xfrm>
            <a:off x="1253706" y="2596876"/>
            <a:ext cx="10029646" cy="2585323"/>
          </a:xfrm>
          <a:prstGeom prst="rect">
            <a:avLst/>
          </a:prstGeom>
        </p:spPr>
        <p:txBody>
          <a:bodyPr wrap="square">
            <a:spAutoFit/>
          </a:bodyPr>
          <a:lstStyle/>
          <a:p>
            <a:r>
              <a:rPr lang="ru-RU" sz="5400" dirty="0" smtClean="0"/>
              <a:t>Если </a:t>
            </a:r>
            <a:r>
              <a:rPr lang="ru-RU" sz="5400" dirty="0"/>
              <a:t>три десятка умножить на четыре десятка, то сколько получится?</a:t>
            </a:r>
            <a:endParaRPr lang="ru-RU" sz="5400" dirty="0"/>
          </a:p>
        </p:txBody>
      </p:sp>
      <p:sp>
        <p:nvSpPr>
          <p:cNvPr id="5" name="5-конечная звезда 4">
            <a:hlinkClick r:id="rId2" action="ppaction://hlinksldjump"/>
          </p:cNvPr>
          <p:cNvSpPr/>
          <p:nvPr/>
        </p:nvSpPr>
        <p:spPr>
          <a:xfrm>
            <a:off x="11033184" y="5676182"/>
            <a:ext cx="983412" cy="86264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868433897"/>
      </p:ext>
    </p:extLst>
  </p:cSld>
  <p:clrMapOvr>
    <a:masterClrMapping/>
  </p:clrMapOvr>
  <p:transition spd="slow">
    <p:cove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297612" y="661359"/>
            <a:ext cx="11520577" cy="1581508"/>
          </a:xfrm>
        </p:spPr>
        <p:txBody>
          <a:bodyPr>
            <a:normAutofit fontScale="90000"/>
          </a:bodyPr>
          <a:lstStyle/>
          <a:p>
            <a:r>
              <a:rPr lang="ru-RU" sz="7200" b="1" dirty="0" smtClean="0"/>
              <a:t>Категория: Геометрия </a:t>
            </a:r>
            <a:br>
              <a:rPr lang="ru-RU" sz="7200" b="1" dirty="0" smtClean="0"/>
            </a:br>
            <a:r>
              <a:rPr lang="ru-RU" sz="7200" b="1" dirty="0" smtClean="0"/>
              <a:t>Вопрос </a:t>
            </a:r>
            <a:r>
              <a:rPr lang="en-US" sz="7200" b="1" dirty="0" smtClean="0"/>
              <a:t>I</a:t>
            </a:r>
            <a:endParaRPr lang="ru-RU" sz="7200" b="1" dirty="0"/>
          </a:p>
        </p:txBody>
      </p:sp>
      <p:sp>
        <p:nvSpPr>
          <p:cNvPr id="3" name="Прямоугольник 2"/>
          <p:cNvSpPr/>
          <p:nvPr/>
        </p:nvSpPr>
        <p:spPr>
          <a:xfrm>
            <a:off x="1667773" y="2381216"/>
            <a:ext cx="9279147" cy="3416320"/>
          </a:xfrm>
          <a:prstGeom prst="rect">
            <a:avLst/>
          </a:prstGeom>
        </p:spPr>
        <p:txBody>
          <a:bodyPr wrap="square">
            <a:spAutoFit/>
          </a:bodyPr>
          <a:lstStyle/>
          <a:p>
            <a:r>
              <a:rPr lang="ru-RU" sz="5400" dirty="0" smtClean="0"/>
              <a:t>Какой </a:t>
            </a:r>
            <a:r>
              <a:rPr lang="ru-RU" sz="5400" dirty="0"/>
              <a:t>предмет будет иметь одинаковое изображение при рисовании его с любой точки зрения?</a:t>
            </a:r>
            <a:endParaRPr lang="ru-RU" sz="5400" dirty="0"/>
          </a:p>
        </p:txBody>
      </p:sp>
      <p:sp>
        <p:nvSpPr>
          <p:cNvPr id="5" name="5-конечная звезда 4">
            <a:hlinkClick r:id="rId2" action="ppaction://hlinksldjump"/>
          </p:cNvPr>
          <p:cNvSpPr/>
          <p:nvPr/>
        </p:nvSpPr>
        <p:spPr>
          <a:xfrm>
            <a:off x="11033184" y="5676182"/>
            <a:ext cx="983412" cy="86264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692702782"/>
      </p:ext>
    </p:extLst>
  </p:cSld>
  <p:clrMapOvr>
    <a:masterClrMapping/>
  </p:clrMapOvr>
  <p:transition spd="slow">
    <p:cove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297612" y="661359"/>
            <a:ext cx="11520577" cy="1581508"/>
          </a:xfrm>
        </p:spPr>
        <p:txBody>
          <a:bodyPr>
            <a:normAutofit fontScale="90000"/>
          </a:bodyPr>
          <a:lstStyle/>
          <a:p>
            <a:r>
              <a:rPr lang="ru-RU" sz="7200" b="1" dirty="0" smtClean="0"/>
              <a:t>Категория: </a:t>
            </a:r>
            <a:r>
              <a:rPr lang="ru-RU" sz="7200" b="1" dirty="0"/>
              <a:t>Геометрия</a:t>
            </a:r>
            <a:r>
              <a:rPr lang="ru-RU" sz="7200" b="1" dirty="0" smtClean="0"/>
              <a:t> </a:t>
            </a:r>
            <a:br>
              <a:rPr lang="ru-RU" sz="7200" b="1" dirty="0" smtClean="0"/>
            </a:br>
            <a:r>
              <a:rPr lang="ru-RU" sz="7200" b="1" dirty="0" smtClean="0"/>
              <a:t>Вопрос </a:t>
            </a:r>
            <a:r>
              <a:rPr lang="en-US" sz="7200" b="1" dirty="0" smtClean="0"/>
              <a:t>II</a:t>
            </a:r>
            <a:endParaRPr lang="ru-RU" sz="7200" b="1" dirty="0"/>
          </a:p>
        </p:txBody>
      </p:sp>
      <p:sp>
        <p:nvSpPr>
          <p:cNvPr id="2" name="Прямоугольник 1"/>
          <p:cNvSpPr/>
          <p:nvPr/>
        </p:nvSpPr>
        <p:spPr>
          <a:xfrm>
            <a:off x="586595" y="2346385"/>
            <a:ext cx="11205714" cy="3785652"/>
          </a:xfrm>
          <a:prstGeom prst="rect">
            <a:avLst/>
          </a:prstGeom>
        </p:spPr>
        <p:txBody>
          <a:bodyPr wrap="square">
            <a:spAutoFit/>
          </a:bodyPr>
          <a:lstStyle/>
          <a:p>
            <a:r>
              <a:rPr lang="ru-RU" sz="4000" dirty="0"/>
              <a:t>Прямоугольник разбили двумя прямыми, параллельными его сторонам, на четыре прямоугольника. Один из них оказался квадратом, а периметры прямоугольников, соседних с ним, равны 20 см и 16 см. Найдите площадь исходного </a:t>
            </a:r>
            <a:r>
              <a:rPr lang="ru-RU" sz="4000" dirty="0" smtClean="0"/>
              <a:t>прямоугольника.</a:t>
            </a:r>
            <a:endParaRPr lang="ru-RU" sz="4000" dirty="0"/>
          </a:p>
        </p:txBody>
      </p:sp>
      <p:sp>
        <p:nvSpPr>
          <p:cNvPr id="5" name="5-конечная звезда 4">
            <a:hlinkClick r:id="rId2" action="ppaction://hlinksldjump"/>
          </p:cNvPr>
          <p:cNvSpPr/>
          <p:nvPr/>
        </p:nvSpPr>
        <p:spPr>
          <a:xfrm>
            <a:off x="11033184" y="5676182"/>
            <a:ext cx="983412" cy="86264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192232420"/>
      </p:ext>
    </p:extLst>
  </p:cSld>
  <p:clrMapOvr>
    <a:masterClrMapping/>
  </p:clrMapOvr>
  <p:transition spd="slow">
    <p:cove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297612" y="661359"/>
            <a:ext cx="11520577" cy="1581508"/>
          </a:xfrm>
        </p:spPr>
        <p:txBody>
          <a:bodyPr>
            <a:normAutofit fontScale="90000"/>
          </a:bodyPr>
          <a:lstStyle/>
          <a:p>
            <a:r>
              <a:rPr lang="ru-RU" sz="7200" b="1" dirty="0" smtClean="0"/>
              <a:t>Категория:</a:t>
            </a:r>
            <a:r>
              <a:rPr lang="en-US" sz="7200" b="1" dirty="0" smtClean="0"/>
              <a:t> </a:t>
            </a:r>
            <a:r>
              <a:rPr lang="ru-RU" sz="7200" b="1" dirty="0"/>
              <a:t>Геометрия</a:t>
            </a:r>
            <a:r>
              <a:rPr lang="ru-RU" sz="7200" b="1" dirty="0" smtClean="0"/>
              <a:t> </a:t>
            </a:r>
            <a:br>
              <a:rPr lang="ru-RU" sz="7200" b="1" dirty="0" smtClean="0"/>
            </a:br>
            <a:r>
              <a:rPr lang="ru-RU" sz="7200" b="1" dirty="0" smtClean="0"/>
              <a:t>Вопрос </a:t>
            </a:r>
            <a:r>
              <a:rPr lang="en-US" sz="7200" b="1" dirty="0" smtClean="0"/>
              <a:t>III</a:t>
            </a:r>
            <a:endParaRPr lang="ru-RU" sz="7200" b="1" dirty="0"/>
          </a:p>
        </p:txBody>
      </p:sp>
      <p:sp>
        <p:nvSpPr>
          <p:cNvPr id="2" name="Прямоугольник 1"/>
          <p:cNvSpPr/>
          <p:nvPr/>
        </p:nvSpPr>
        <p:spPr>
          <a:xfrm>
            <a:off x="767751" y="2467155"/>
            <a:ext cx="10981426" cy="3477875"/>
          </a:xfrm>
          <a:prstGeom prst="rect">
            <a:avLst/>
          </a:prstGeom>
        </p:spPr>
        <p:txBody>
          <a:bodyPr wrap="square">
            <a:spAutoFit/>
          </a:bodyPr>
          <a:lstStyle/>
          <a:p>
            <a:r>
              <a:rPr lang="ru-RU" sz="4400" dirty="0"/>
              <a:t>На гипотенузе </a:t>
            </a:r>
            <a:r>
              <a:rPr lang="ru-RU" sz="4400" i="1" dirty="0"/>
              <a:t>AB</a:t>
            </a:r>
            <a:r>
              <a:rPr lang="ru-RU" sz="4400" dirty="0"/>
              <a:t> прямоугольного треугольника </a:t>
            </a:r>
            <a:r>
              <a:rPr lang="ru-RU" sz="4400" i="1" dirty="0"/>
              <a:t>ABC</a:t>
            </a:r>
            <a:r>
              <a:rPr lang="ru-RU" sz="4400" dirty="0"/>
              <a:t> выбрана точка </a:t>
            </a:r>
            <a:r>
              <a:rPr lang="ru-RU" sz="4400" i="1" dirty="0"/>
              <a:t>K</a:t>
            </a:r>
            <a:r>
              <a:rPr lang="ru-RU" sz="4400" dirty="0"/>
              <a:t>, для которой  </a:t>
            </a:r>
            <a:r>
              <a:rPr lang="ru-RU" sz="4400" i="1" dirty="0"/>
              <a:t>CK = BC</a:t>
            </a:r>
            <a:r>
              <a:rPr lang="ru-RU" sz="4400" dirty="0"/>
              <a:t>.  Отрезок </a:t>
            </a:r>
            <a:r>
              <a:rPr lang="ru-RU" sz="4400" i="1" dirty="0"/>
              <a:t>CK</a:t>
            </a:r>
            <a:r>
              <a:rPr lang="ru-RU" sz="4400" dirty="0"/>
              <a:t> пересекает биссектрису </a:t>
            </a:r>
            <a:r>
              <a:rPr lang="ru-RU" sz="4400" i="1" dirty="0"/>
              <a:t>AL</a:t>
            </a:r>
            <a:r>
              <a:rPr lang="ru-RU" sz="4400" dirty="0"/>
              <a:t> в её середине.</a:t>
            </a:r>
            <a:r>
              <a:rPr lang="ru-RU" sz="4400" dirty="0"/>
              <a:t/>
            </a:r>
            <a:br>
              <a:rPr lang="ru-RU" sz="4400" dirty="0"/>
            </a:br>
            <a:r>
              <a:rPr lang="ru-RU" sz="4400" dirty="0"/>
              <a:t>Найдите углы треугольника </a:t>
            </a:r>
            <a:r>
              <a:rPr lang="ru-RU" sz="4400" i="1" dirty="0"/>
              <a:t>ABC</a:t>
            </a:r>
            <a:r>
              <a:rPr lang="ru-RU" sz="4400" dirty="0"/>
              <a:t>.</a:t>
            </a:r>
            <a:endParaRPr lang="ru-RU" sz="4400" dirty="0"/>
          </a:p>
        </p:txBody>
      </p:sp>
      <p:sp>
        <p:nvSpPr>
          <p:cNvPr id="5" name="5-конечная звезда 4">
            <a:hlinkClick r:id="rId2" action="ppaction://hlinksldjump"/>
          </p:cNvPr>
          <p:cNvSpPr/>
          <p:nvPr/>
        </p:nvSpPr>
        <p:spPr>
          <a:xfrm>
            <a:off x="11033184" y="5676182"/>
            <a:ext cx="983412" cy="86264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864393688"/>
      </p:ext>
    </p:extLst>
  </p:cSld>
  <p:clrMapOvr>
    <a:masterClrMapping/>
  </p:clrMapOvr>
  <p:transition spd="slow">
    <p:cove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297612" y="661359"/>
            <a:ext cx="11520577" cy="1581508"/>
          </a:xfrm>
        </p:spPr>
        <p:txBody>
          <a:bodyPr>
            <a:normAutofit fontScale="90000"/>
          </a:bodyPr>
          <a:lstStyle/>
          <a:p>
            <a:r>
              <a:rPr lang="ru-RU" sz="7200" b="1" dirty="0" smtClean="0"/>
              <a:t>Категория:</a:t>
            </a:r>
            <a:r>
              <a:rPr lang="en-US" sz="7200" b="1" dirty="0" smtClean="0"/>
              <a:t> </a:t>
            </a:r>
            <a:r>
              <a:rPr lang="ru-RU" sz="7200" b="1" dirty="0"/>
              <a:t>Геометрия</a:t>
            </a:r>
            <a:r>
              <a:rPr lang="ru-RU" sz="7200" b="1" dirty="0" smtClean="0"/>
              <a:t> </a:t>
            </a:r>
            <a:br>
              <a:rPr lang="ru-RU" sz="7200" b="1" dirty="0" smtClean="0"/>
            </a:br>
            <a:r>
              <a:rPr lang="ru-RU" sz="7200" b="1" dirty="0" smtClean="0"/>
              <a:t>Вопрос </a:t>
            </a:r>
            <a:r>
              <a:rPr lang="en-US" sz="7200" b="1" dirty="0" smtClean="0"/>
              <a:t>IV</a:t>
            </a:r>
            <a:endParaRPr lang="ru-RU" sz="7200" b="1" dirty="0"/>
          </a:p>
        </p:txBody>
      </p:sp>
      <p:sp>
        <p:nvSpPr>
          <p:cNvPr id="2" name="Прямоугольник 1"/>
          <p:cNvSpPr/>
          <p:nvPr/>
        </p:nvSpPr>
        <p:spPr>
          <a:xfrm>
            <a:off x="1069677" y="2303253"/>
            <a:ext cx="10205048" cy="3785652"/>
          </a:xfrm>
          <a:prstGeom prst="rect">
            <a:avLst/>
          </a:prstGeom>
        </p:spPr>
        <p:txBody>
          <a:bodyPr wrap="square">
            <a:spAutoFit/>
          </a:bodyPr>
          <a:lstStyle/>
          <a:p>
            <a:r>
              <a:rPr lang="ru-RU" sz="4800" dirty="0"/>
              <a:t>Найдите стороны прямоугольного треугольника, если известно, что проекция одного катета на гипотенузу равна 6 см, а проекция другого катета на 1,5 см меньше длины этого </a:t>
            </a:r>
            <a:r>
              <a:rPr lang="ru-RU" sz="4800" dirty="0" smtClean="0"/>
              <a:t>катета.</a:t>
            </a:r>
            <a:endParaRPr lang="ru-RU" sz="4800" dirty="0"/>
          </a:p>
        </p:txBody>
      </p:sp>
      <p:sp>
        <p:nvSpPr>
          <p:cNvPr id="5" name="5-конечная звезда 4">
            <a:hlinkClick r:id="rId2" action="ppaction://hlinksldjump"/>
          </p:cNvPr>
          <p:cNvSpPr/>
          <p:nvPr/>
        </p:nvSpPr>
        <p:spPr>
          <a:xfrm>
            <a:off x="11033184" y="5676182"/>
            <a:ext cx="983412" cy="86264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260504153"/>
      </p:ext>
    </p:extLst>
  </p:cSld>
  <p:clrMapOvr>
    <a:masterClrMapping/>
  </p:clrMapOvr>
  <p:transition spd="slow">
    <p:cove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297612" y="661359"/>
            <a:ext cx="11520577" cy="1581508"/>
          </a:xfrm>
        </p:spPr>
        <p:txBody>
          <a:bodyPr>
            <a:normAutofit fontScale="90000"/>
          </a:bodyPr>
          <a:lstStyle/>
          <a:p>
            <a:r>
              <a:rPr lang="ru-RU" sz="7200" b="1" dirty="0" smtClean="0"/>
              <a:t>Категория:</a:t>
            </a:r>
            <a:r>
              <a:rPr lang="en-US" sz="7200" b="1" dirty="0" smtClean="0"/>
              <a:t> </a:t>
            </a:r>
            <a:r>
              <a:rPr lang="ru-RU" sz="7200" b="1" dirty="0"/>
              <a:t>Геометрия</a:t>
            </a:r>
            <a:r>
              <a:rPr lang="ru-RU" sz="7200" b="1" dirty="0" smtClean="0"/>
              <a:t> </a:t>
            </a:r>
            <a:br>
              <a:rPr lang="ru-RU" sz="7200" b="1" dirty="0" smtClean="0"/>
            </a:br>
            <a:r>
              <a:rPr lang="ru-RU" sz="7200" b="1" dirty="0" smtClean="0"/>
              <a:t>Вопрос </a:t>
            </a:r>
            <a:r>
              <a:rPr lang="en-US" sz="7200" b="1" dirty="0"/>
              <a:t>V</a:t>
            </a:r>
            <a:endParaRPr lang="ru-RU" sz="7200" b="1" dirty="0"/>
          </a:p>
        </p:txBody>
      </p:sp>
      <p:sp>
        <p:nvSpPr>
          <p:cNvPr id="2" name="Прямоугольник 1"/>
          <p:cNvSpPr/>
          <p:nvPr/>
        </p:nvSpPr>
        <p:spPr>
          <a:xfrm>
            <a:off x="862641" y="2441275"/>
            <a:ext cx="10748513" cy="3046988"/>
          </a:xfrm>
          <a:prstGeom prst="rect">
            <a:avLst/>
          </a:prstGeom>
        </p:spPr>
        <p:txBody>
          <a:bodyPr wrap="square">
            <a:spAutoFit/>
          </a:bodyPr>
          <a:lstStyle/>
          <a:p>
            <a:r>
              <a:rPr lang="ru-RU" sz="4800" dirty="0"/>
              <a:t>В выпуклом четырёхугольнике 𝐴𝐵𝐶𝐷 биссектриса угла 𝐵 проходит через середину стороны 𝐴𝐷, а ∠𝐶 = ∠𝐴 + ∠𝐷. Найдите угол  </a:t>
            </a:r>
            <a:r>
              <a:rPr lang="en-US" sz="4800" dirty="0"/>
              <a:t>ACD.</a:t>
            </a:r>
            <a:endParaRPr lang="ru-RU" sz="4800" dirty="0"/>
          </a:p>
        </p:txBody>
      </p:sp>
      <p:sp>
        <p:nvSpPr>
          <p:cNvPr id="5" name="5-конечная звезда 4">
            <a:hlinkClick r:id="rId2" action="ppaction://hlinksldjump"/>
          </p:cNvPr>
          <p:cNvSpPr/>
          <p:nvPr/>
        </p:nvSpPr>
        <p:spPr>
          <a:xfrm>
            <a:off x="11033184" y="5676182"/>
            <a:ext cx="983412" cy="86264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469823638"/>
      </p:ext>
    </p:extLst>
  </p:cSld>
  <p:clrMapOvr>
    <a:masterClrMapping/>
  </p:clrMapOvr>
  <p:transition spd="slow">
    <p:cove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297612" y="661359"/>
            <a:ext cx="11520577" cy="1581508"/>
          </a:xfrm>
        </p:spPr>
        <p:txBody>
          <a:bodyPr>
            <a:normAutofit fontScale="90000"/>
          </a:bodyPr>
          <a:lstStyle/>
          <a:p>
            <a:r>
              <a:rPr lang="ru-RU" sz="7200" b="1" dirty="0" smtClean="0"/>
              <a:t>Категория: Алгебра </a:t>
            </a:r>
            <a:br>
              <a:rPr lang="ru-RU" sz="7200" b="1" dirty="0" smtClean="0"/>
            </a:br>
            <a:r>
              <a:rPr lang="ru-RU" sz="7200" b="1" dirty="0" smtClean="0"/>
              <a:t>Вопрос </a:t>
            </a:r>
            <a:r>
              <a:rPr lang="en-US" sz="7200" b="1" dirty="0" smtClean="0"/>
              <a:t>I</a:t>
            </a:r>
            <a:endParaRPr lang="ru-RU" sz="7200" b="1" dirty="0"/>
          </a:p>
        </p:txBody>
      </p:sp>
      <p:sp>
        <p:nvSpPr>
          <p:cNvPr id="2" name="Прямоугольник 1"/>
          <p:cNvSpPr/>
          <p:nvPr/>
        </p:nvSpPr>
        <p:spPr>
          <a:xfrm>
            <a:off x="854014" y="2527540"/>
            <a:ext cx="10972801" cy="2585323"/>
          </a:xfrm>
          <a:prstGeom prst="rect">
            <a:avLst/>
          </a:prstGeom>
        </p:spPr>
        <p:txBody>
          <a:bodyPr wrap="square">
            <a:spAutoFit/>
          </a:bodyPr>
          <a:lstStyle/>
          <a:p>
            <a:r>
              <a:rPr lang="ru-RU" sz="5400" dirty="0"/>
              <a:t>Найдите наименьшее число, которое при делении на 3, 4, 5, 6, 8 и</a:t>
            </a:r>
          </a:p>
          <a:p>
            <a:r>
              <a:rPr lang="ru-RU" sz="5400" dirty="0"/>
              <a:t>9 даёт в остатке </a:t>
            </a:r>
            <a:r>
              <a:rPr lang="ru-RU" sz="5400" dirty="0" smtClean="0"/>
              <a:t>1.</a:t>
            </a:r>
            <a:endParaRPr lang="ru-RU" sz="5400" dirty="0"/>
          </a:p>
        </p:txBody>
      </p:sp>
      <p:sp>
        <p:nvSpPr>
          <p:cNvPr id="5" name="5-конечная звезда 4">
            <a:hlinkClick r:id="rId2" action="ppaction://hlinksldjump"/>
          </p:cNvPr>
          <p:cNvSpPr/>
          <p:nvPr/>
        </p:nvSpPr>
        <p:spPr>
          <a:xfrm>
            <a:off x="11033184" y="5676182"/>
            <a:ext cx="983412" cy="86264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787178713"/>
      </p:ext>
    </p:extLst>
  </p:cSld>
  <p:clrMapOvr>
    <a:masterClrMapping/>
  </p:clrMapOvr>
  <p:transition spd="slow">
    <p:cove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297612" y="661359"/>
            <a:ext cx="11520577" cy="1581508"/>
          </a:xfrm>
        </p:spPr>
        <p:txBody>
          <a:bodyPr>
            <a:normAutofit fontScale="90000"/>
          </a:bodyPr>
          <a:lstStyle/>
          <a:p>
            <a:r>
              <a:rPr lang="ru-RU" sz="7200" b="1" dirty="0" smtClean="0"/>
              <a:t>Категория: </a:t>
            </a:r>
            <a:r>
              <a:rPr lang="ru-RU" sz="7200" b="1" dirty="0"/>
              <a:t>Алгебра </a:t>
            </a:r>
            <a:r>
              <a:rPr lang="ru-RU" sz="7200" b="1" dirty="0" smtClean="0"/>
              <a:t> </a:t>
            </a:r>
            <a:br>
              <a:rPr lang="ru-RU" sz="7200" b="1" dirty="0" smtClean="0"/>
            </a:br>
            <a:r>
              <a:rPr lang="ru-RU" sz="7200" b="1" dirty="0" smtClean="0"/>
              <a:t>Вопрос </a:t>
            </a:r>
            <a:r>
              <a:rPr lang="en-US" sz="7200" b="1" dirty="0" smtClean="0"/>
              <a:t>II</a:t>
            </a:r>
            <a:endParaRPr lang="ru-RU" sz="7200" b="1" dirty="0"/>
          </a:p>
        </p:txBody>
      </p:sp>
      <p:sp>
        <p:nvSpPr>
          <p:cNvPr id="3" name="Прямоугольник 2"/>
          <p:cNvSpPr/>
          <p:nvPr/>
        </p:nvSpPr>
        <p:spPr>
          <a:xfrm>
            <a:off x="667109" y="2656936"/>
            <a:ext cx="10693880" cy="1569660"/>
          </a:xfrm>
          <a:prstGeom prst="rect">
            <a:avLst/>
          </a:prstGeom>
        </p:spPr>
        <p:txBody>
          <a:bodyPr wrap="square">
            <a:spAutoFit/>
          </a:bodyPr>
          <a:lstStyle/>
          <a:p>
            <a:r>
              <a:rPr lang="ru-RU" sz="4800" dirty="0" smtClean="0"/>
              <a:t>Пусть </a:t>
            </a:r>
            <a:r>
              <a:rPr lang="en-US" sz="4800" dirty="0" smtClean="0"/>
              <a:t>(a + b)(a + b – 1) = ab </a:t>
            </a:r>
            <a:r>
              <a:rPr lang="ru-RU" sz="4800" dirty="0" smtClean="0"/>
              <a:t>и </a:t>
            </a:r>
            <a:r>
              <a:rPr lang="en-US" sz="4800" dirty="0" smtClean="0"/>
              <a:t>a</a:t>
            </a:r>
            <a:r>
              <a:rPr lang="en-US" sz="4800" baseline="30000" dirty="0" smtClean="0"/>
              <a:t>2</a:t>
            </a:r>
            <a:r>
              <a:rPr lang="en-US" sz="4800" dirty="0" smtClean="0"/>
              <a:t> – b</a:t>
            </a:r>
            <a:r>
              <a:rPr lang="en-US" sz="4800" baseline="30000" dirty="0" smtClean="0"/>
              <a:t>2</a:t>
            </a:r>
            <a:r>
              <a:rPr lang="en-US" sz="4800" dirty="0" smtClean="0"/>
              <a:t> = 3.</a:t>
            </a:r>
          </a:p>
          <a:p>
            <a:r>
              <a:rPr lang="ru-RU" sz="4800" dirty="0" smtClean="0"/>
              <a:t>Найдите значение </a:t>
            </a:r>
            <a:r>
              <a:rPr lang="en-US" sz="4800" dirty="0" smtClean="0"/>
              <a:t>a</a:t>
            </a:r>
            <a:r>
              <a:rPr lang="en-US" sz="4800" baseline="30000" dirty="0" smtClean="0"/>
              <a:t>3</a:t>
            </a:r>
            <a:r>
              <a:rPr lang="en-US" sz="4800" dirty="0" smtClean="0"/>
              <a:t> – b</a:t>
            </a:r>
            <a:r>
              <a:rPr lang="en-US" sz="4800" baseline="30000" dirty="0" smtClean="0"/>
              <a:t>3</a:t>
            </a:r>
            <a:r>
              <a:rPr lang="en-US" sz="4800" dirty="0" smtClean="0"/>
              <a:t>.</a:t>
            </a:r>
          </a:p>
        </p:txBody>
      </p:sp>
      <p:sp>
        <p:nvSpPr>
          <p:cNvPr id="5" name="5-конечная звезда 4">
            <a:hlinkClick r:id="rId2" action="ppaction://hlinksldjump"/>
          </p:cNvPr>
          <p:cNvSpPr/>
          <p:nvPr/>
        </p:nvSpPr>
        <p:spPr>
          <a:xfrm>
            <a:off x="11033184" y="5676182"/>
            <a:ext cx="983412" cy="86264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317534349"/>
      </p:ext>
    </p:extLst>
  </p:cSld>
  <p:clrMapOvr>
    <a:masterClrMapping/>
  </p:clrMapOvr>
  <p:transition spd="slow">
    <p:cove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297612" y="661359"/>
            <a:ext cx="11520577" cy="1581508"/>
          </a:xfrm>
        </p:spPr>
        <p:txBody>
          <a:bodyPr>
            <a:normAutofit fontScale="90000"/>
          </a:bodyPr>
          <a:lstStyle/>
          <a:p>
            <a:r>
              <a:rPr lang="ru-RU" sz="7200" b="1" dirty="0" smtClean="0"/>
              <a:t>Категория:</a:t>
            </a:r>
            <a:r>
              <a:rPr lang="en-US" sz="7200" b="1" dirty="0" smtClean="0"/>
              <a:t> </a:t>
            </a:r>
            <a:r>
              <a:rPr lang="ru-RU" sz="7200" b="1" dirty="0"/>
              <a:t>Алгебра</a:t>
            </a:r>
            <a:r>
              <a:rPr lang="ru-RU" sz="7200" b="1" dirty="0" smtClean="0"/>
              <a:t> </a:t>
            </a:r>
            <a:br>
              <a:rPr lang="ru-RU" sz="7200" b="1" dirty="0" smtClean="0"/>
            </a:br>
            <a:r>
              <a:rPr lang="ru-RU" sz="7200" b="1" dirty="0" smtClean="0"/>
              <a:t>Вопрос </a:t>
            </a:r>
            <a:r>
              <a:rPr lang="en-US" sz="7200" b="1" dirty="0" smtClean="0"/>
              <a:t>III</a:t>
            </a:r>
            <a:endParaRPr lang="ru-RU" sz="7200" b="1" dirty="0"/>
          </a:p>
        </p:txBody>
      </p:sp>
      <p:sp>
        <p:nvSpPr>
          <p:cNvPr id="2" name="Прямоугольник 1"/>
          <p:cNvSpPr/>
          <p:nvPr/>
        </p:nvSpPr>
        <p:spPr>
          <a:xfrm>
            <a:off x="1121434" y="2691441"/>
            <a:ext cx="10092905" cy="1938992"/>
          </a:xfrm>
          <a:prstGeom prst="rect">
            <a:avLst/>
          </a:prstGeom>
        </p:spPr>
        <p:txBody>
          <a:bodyPr wrap="square">
            <a:spAutoFit/>
          </a:bodyPr>
          <a:lstStyle/>
          <a:p>
            <a:r>
              <a:rPr lang="ru-RU" sz="6000" dirty="0"/>
              <a:t>Найдите все пары чисел (a; b), для которых a + b = </a:t>
            </a:r>
            <a:r>
              <a:rPr lang="ru-RU" sz="6000" dirty="0" err="1"/>
              <a:t>ab</a:t>
            </a:r>
            <a:r>
              <a:rPr lang="ru-RU" sz="6000" dirty="0"/>
              <a:t> = a : b.</a:t>
            </a:r>
          </a:p>
        </p:txBody>
      </p:sp>
      <p:sp>
        <p:nvSpPr>
          <p:cNvPr id="5" name="5-конечная звезда 4">
            <a:hlinkClick r:id="rId2" action="ppaction://hlinksldjump"/>
          </p:cNvPr>
          <p:cNvSpPr/>
          <p:nvPr/>
        </p:nvSpPr>
        <p:spPr>
          <a:xfrm>
            <a:off x="11033184" y="5676182"/>
            <a:ext cx="983412" cy="86264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551421072"/>
      </p:ext>
    </p:extLst>
  </p:cSld>
  <p:clrMapOvr>
    <a:masterClrMapping/>
  </p:clrMapOvr>
  <p:transition spd="slow">
    <p:cove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297612" y="661359"/>
            <a:ext cx="11520577" cy="1581508"/>
          </a:xfrm>
        </p:spPr>
        <p:txBody>
          <a:bodyPr>
            <a:normAutofit fontScale="90000"/>
          </a:bodyPr>
          <a:lstStyle/>
          <a:p>
            <a:r>
              <a:rPr lang="ru-RU" sz="7200" b="1" dirty="0" smtClean="0"/>
              <a:t>Категория:</a:t>
            </a:r>
            <a:r>
              <a:rPr lang="en-US" sz="7200" b="1" dirty="0" smtClean="0"/>
              <a:t> </a:t>
            </a:r>
            <a:r>
              <a:rPr lang="ru-RU" sz="7200" b="1" dirty="0"/>
              <a:t>Алгебра</a:t>
            </a:r>
            <a:r>
              <a:rPr lang="ru-RU" sz="7200" b="1" dirty="0" smtClean="0"/>
              <a:t> </a:t>
            </a:r>
            <a:br>
              <a:rPr lang="ru-RU" sz="7200" b="1" dirty="0" smtClean="0"/>
            </a:br>
            <a:r>
              <a:rPr lang="ru-RU" sz="7200" b="1" dirty="0" smtClean="0"/>
              <a:t>Вопрос </a:t>
            </a:r>
            <a:r>
              <a:rPr lang="en-US" sz="7200" b="1" dirty="0" smtClean="0"/>
              <a:t>IV</a:t>
            </a:r>
            <a:endParaRPr lang="ru-RU" sz="7200" b="1" dirty="0"/>
          </a:p>
        </p:txBody>
      </p:sp>
      <p:sp>
        <p:nvSpPr>
          <p:cNvPr id="2" name="Прямоугольник 1"/>
          <p:cNvSpPr/>
          <p:nvPr/>
        </p:nvSpPr>
        <p:spPr>
          <a:xfrm>
            <a:off x="707365" y="2475782"/>
            <a:ext cx="10990053" cy="3785652"/>
          </a:xfrm>
          <a:prstGeom prst="rect">
            <a:avLst/>
          </a:prstGeom>
        </p:spPr>
        <p:txBody>
          <a:bodyPr wrap="square">
            <a:spAutoFit/>
          </a:bodyPr>
          <a:lstStyle/>
          <a:p>
            <a:r>
              <a:rPr lang="ru-RU" sz="4000" dirty="0"/>
              <a:t>Дано уравнение (a</a:t>
            </a:r>
            <a:r>
              <a:rPr lang="ru-RU" sz="4000" baseline="30000" dirty="0"/>
              <a:t>2</a:t>
            </a:r>
            <a:r>
              <a:rPr lang="ru-RU" sz="4000" dirty="0"/>
              <a:t> – 4)(b – 1)x = (a – 2)(</a:t>
            </a:r>
            <a:r>
              <a:rPr lang="ru-RU" sz="4000" dirty="0" smtClean="0"/>
              <a:t>b</a:t>
            </a:r>
            <a:r>
              <a:rPr lang="ru-RU" sz="4000" baseline="30000" dirty="0"/>
              <a:t>2</a:t>
            </a:r>
            <a:r>
              <a:rPr lang="ru-RU" sz="4000" dirty="0" smtClean="0"/>
              <a:t> </a:t>
            </a:r>
            <a:r>
              <a:rPr lang="ru-RU" sz="4000" dirty="0"/>
              <a:t>– 1). Первый игрок называет, чему равно число a. Второй называет число b, и выигрывает, если полученное уравнение не будет иметь корней. Какие числа позволяют первому игроку с гарантией выиграть?</a:t>
            </a:r>
          </a:p>
        </p:txBody>
      </p:sp>
      <p:sp>
        <p:nvSpPr>
          <p:cNvPr id="5" name="5-конечная звезда 4">
            <a:hlinkClick r:id="rId2" action="ppaction://hlinksldjump"/>
          </p:cNvPr>
          <p:cNvSpPr/>
          <p:nvPr/>
        </p:nvSpPr>
        <p:spPr>
          <a:xfrm>
            <a:off x="11033184" y="5676182"/>
            <a:ext cx="983412" cy="86264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938751810"/>
      </p:ext>
    </p:extLst>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7393" y="790756"/>
            <a:ext cx="10131425" cy="1456267"/>
          </a:xfrm>
        </p:spPr>
        <p:txBody>
          <a:bodyPr>
            <a:normAutofit/>
          </a:bodyPr>
          <a:lstStyle/>
          <a:p>
            <a:r>
              <a:rPr lang="ru-RU" sz="7200" b="1" dirty="0" smtClean="0"/>
              <a:t>Вопрос №1</a:t>
            </a:r>
            <a:endParaRPr lang="ru-RU" sz="7200" b="1" dirty="0"/>
          </a:p>
        </p:txBody>
      </p:sp>
      <p:sp>
        <p:nvSpPr>
          <p:cNvPr id="3" name="Объект 2"/>
          <p:cNvSpPr>
            <a:spLocks noGrp="1"/>
          </p:cNvSpPr>
          <p:nvPr>
            <p:ph idx="1"/>
          </p:nvPr>
        </p:nvSpPr>
        <p:spPr>
          <a:xfrm>
            <a:off x="526213" y="2467155"/>
            <a:ext cx="10714006" cy="4390845"/>
          </a:xfrm>
        </p:spPr>
        <p:txBody>
          <a:bodyPr>
            <a:noAutofit/>
          </a:bodyPr>
          <a:lstStyle/>
          <a:p>
            <a:pPr marL="0" indent="0" algn="ctr">
              <a:buNone/>
            </a:pPr>
            <a:r>
              <a:rPr lang="ru-RU" sz="5400" dirty="0"/>
              <a:t>Чему равна четверть часа?</a:t>
            </a:r>
            <a:endParaRPr lang="ru-RU" sz="5400" dirty="0" smtClean="0"/>
          </a:p>
        </p:txBody>
      </p:sp>
    </p:spTree>
    <p:extLst>
      <p:ext uri="{BB962C8B-B14F-4D97-AF65-F5344CB8AC3E}">
        <p14:creationId xmlns:p14="http://schemas.microsoft.com/office/powerpoint/2010/main" val="200209701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297612" y="661359"/>
            <a:ext cx="11520577" cy="1581508"/>
          </a:xfrm>
        </p:spPr>
        <p:txBody>
          <a:bodyPr>
            <a:normAutofit fontScale="90000"/>
          </a:bodyPr>
          <a:lstStyle/>
          <a:p>
            <a:r>
              <a:rPr lang="ru-RU" sz="7200" b="1" dirty="0" smtClean="0"/>
              <a:t>Категория:</a:t>
            </a:r>
            <a:r>
              <a:rPr lang="en-US" sz="7200" b="1" dirty="0" smtClean="0"/>
              <a:t> </a:t>
            </a:r>
            <a:r>
              <a:rPr lang="ru-RU" sz="7200" b="1" dirty="0"/>
              <a:t>Алгебра</a:t>
            </a:r>
            <a:r>
              <a:rPr lang="ru-RU" sz="7200" b="1" dirty="0" smtClean="0"/>
              <a:t> </a:t>
            </a:r>
            <a:br>
              <a:rPr lang="ru-RU" sz="7200" b="1" dirty="0" smtClean="0"/>
            </a:br>
            <a:r>
              <a:rPr lang="ru-RU" sz="7200" b="1" dirty="0" smtClean="0"/>
              <a:t>Вопрос </a:t>
            </a:r>
            <a:r>
              <a:rPr lang="en-US" sz="7200" b="1" dirty="0" smtClean="0"/>
              <a:t>V</a:t>
            </a:r>
            <a:endParaRPr lang="ru-RU" sz="7200" b="1" dirty="0"/>
          </a:p>
        </p:txBody>
      </p:sp>
      <p:sp>
        <p:nvSpPr>
          <p:cNvPr id="5" name="5-конечная звезда 4">
            <a:hlinkClick r:id="rId2" action="ppaction://hlinksldjump"/>
          </p:cNvPr>
          <p:cNvSpPr/>
          <p:nvPr/>
        </p:nvSpPr>
        <p:spPr>
          <a:xfrm>
            <a:off x="11033184" y="5676182"/>
            <a:ext cx="983412" cy="86264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 name="Рисунок 2"/>
          <p:cNvPicPr>
            <a:picLocks noChangeAspect="1"/>
          </p:cNvPicPr>
          <p:nvPr/>
        </p:nvPicPr>
        <p:blipFill>
          <a:blip r:embed="rId3"/>
          <a:stretch>
            <a:fillRect/>
          </a:stretch>
        </p:blipFill>
        <p:spPr>
          <a:xfrm>
            <a:off x="1381394" y="2779322"/>
            <a:ext cx="9729972" cy="1395861"/>
          </a:xfrm>
          <a:prstGeom prst="rect">
            <a:avLst/>
          </a:prstGeom>
        </p:spPr>
      </p:pic>
    </p:spTree>
    <p:extLst>
      <p:ext uri="{BB962C8B-B14F-4D97-AF65-F5344CB8AC3E}">
        <p14:creationId xmlns:p14="http://schemas.microsoft.com/office/powerpoint/2010/main" val="4134417500"/>
      </p:ext>
    </p:extLst>
  </p:cSld>
  <p:clrMapOvr>
    <a:masterClrMapping/>
  </p:clrMapOvr>
  <p:transition spd="slow">
    <p:cove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504493" y="693443"/>
            <a:ext cx="13145672" cy="1581508"/>
          </a:xfrm>
        </p:spPr>
        <p:txBody>
          <a:bodyPr>
            <a:noAutofit/>
          </a:bodyPr>
          <a:lstStyle/>
          <a:p>
            <a:r>
              <a:rPr lang="ru-RU" sz="5400" b="1" dirty="0" smtClean="0"/>
              <a:t>Категория: Вероятность. Проценты</a:t>
            </a:r>
            <a:br>
              <a:rPr lang="ru-RU" sz="5400" b="1" dirty="0" smtClean="0"/>
            </a:br>
            <a:r>
              <a:rPr lang="ru-RU" sz="5400" b="1" dirty="0" smtClean="0"/>
              <a:t>Вопрос</a:t>
            </a:r>
            <a:r>
              <a:rPr lang="en-US" sz="5400" b="1" dirty="0" smtClean="0"/>
              <a:t> I</a:t>
            </a:r>
            <a:endParaRPr lang="ru-RU" sz="5400" b="1" dirty="0"/>
          </a:p>
        </p:txBody>
      </p:sp>
      <p:sp>
        <p:nvSpPr>
          <p:cNvPr id="3" name="Прямоугольник 2"/>
          <p:cNvSpPr/>
          <p:nvPr/>
        </p:nvSpPr>
        <p:spPr>
          <a:xfrm>
            <a:off x="516222" y="2357281"/>
            <a:ext cx="11403063" cy="3477875"/>
          </a:xfrm>
          <a:prstGeom prst="rect">
            <a:avLst/>
          </a:prstGeom>
        </p:spPr>
        <p:txBody>
          <a:bodyPr wrap="square">
            <a:spAutoFit/>
          </a:bodyPr>
          <a:lstStyle/>
          <a:p>
            <a:r>
              <a:rPr lang="ru-RU" sz="4400" dirty="0"/>
              <a:t>Бак автомобиля вмещает 80 л бензина. Перед поездкой бак был заполнен бензином наполовину. За время поездки было израсходовано 35% бензина. Сколько литров бензина нужно долить, чтобы бак стал полным?</a:t>
            </a:r>
            <a:endParaRPr lang="ru-RU" sz="4400" dirty="0"/>
          </a:p>
        </p:txBody>
      </p:sp>
      <p:sp>
        <p:nvSpPr>
          <p:cNvPr id="5" name="5-конечная звезда 4">
            <a:hlinkClick r:id="rId2" action="ppaction://hlinksldjump"/>
          </p:cNvPr>
          <p:cNvSpPr/>
          <p:nvPr/>
        </p:nvSpPr>
        <p:spPr>
          <a:xfrm>
            <a:off x="11033184" y="5676182"/>
            <a:ext cx="983412" cy="86264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233587617"/>
      </p:ext>
    </p:extLst>
  </p:cSld>
  <p:clrMapOvr>
    <a:masterClrMapping/>
  </p:clrMapOvr>
  <p:transition spd="slow">
    <p:cove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297612" y="661359"/>
            <a:ext cx="11520577" cy="1581508"/>
          </a:xfrm>
        </p:spPr>
        <p:txBody>
          <a:bodyPr>
            <a:noAutofit/>
          </a:bodyPr>
          <a:lstStyle/>
          <a:p>
            <a:r>
              <a:rPr lang="ru-RU" sz="5400" b="1" dirty="0"/>
              <a:t>Категория: Вероятность. Проценты</a:t>
            </a:r>
            <a:br>
              <a:rPr lang="ru-RU" sz="5400" b="1" dirty="0"/>
            </a:br>
            <a:r>
              <a:rPr lang="ru-RU" sz="5400" b="1" dirty="0"/>
              <a:t>Вопрос</a:t>
            </a:r>
            <a:r>
              <a:rPr lang="en-US" sz="5400" b="1" dirty="0"/>
              <a:t> </a:t>
            </a:r>
            <a:r>
              <a:rPr lang="en-US" sz="5400" b="1" dirty="0" smtClean="0"/>
              <a:t>II</a:t>
            </a:r>
            <a:endParaRPr lang="ru-RU" sz="5400" b="1" dirty="0"/>
          </a:p>
        </p:txBody>
      </p:sp>
      <p:sp>
        <p:nvSpPr>
          <p:cNvPr id="2" name="Прямоугольник 1"/>
          <p:cNvSpPr/>
          <p:nvPr/>
        </p:nvSpPr>
        <p:spPr>
          <a:xfrm>
            <a:off x="802258" y="2648309"/>
            <a:ext cx="10860656" cy="2800767"/>
          </a:xfrm>
          <a:prstGeom prst="rect">
            <a:avLst/>
          </a:prstGeom>
        </p:spPr>
        <p:txBody>
          <a:bodyPr wrap="square">
            <a:spAutoFit/>
          </a:bodyPr>
          <a:lstStyle/>
          <a:p>
            <a:r>
              <a:rPr lang="ru-RU" sz="4400" dirty="0"/>
              <a:t>В числовом наборе 5 чисел, не равных нулю. Их среднее </a:t>
            </a:r>
            <a:r>
              <a:rPr lang="ru-RU" sz="4400" dirty="0" smtClean="0"/>
              <a:t>арифметическое составило</a:t>
            </a:r>
            <a:r>
              <a:rPr lang="ru-RU" sz="4400" dirty="0"/>
              <a:t> </a:t>
            </a:r>
            <a:r>
              <a:rPr lang="ru-RU" sz="4400" dirty="0" smtClean="0"/>
              <a:t>15,57. Каким </a:t>
            </a:r>
            <a:r>
              <a:rPr lang="ru-RU" sz="4400" dirty="0"/>
              <a:t>станет среднее арифметическое, если каждое число набора увеличить в 5 раз?</a:t>
            </a:r>
            <a:endParaRPr lang="ru-RU" sz="4400" b="0" i="0" dirty="0">
              <a:effectLst/>
            </a:endParaRPr>
          </a:p>
        </p:txBody>
      </p:sp>
      <p:sp>
        <p:nvSpPr>
          <p:cNvPr id="5" name="5-конечная звезда 4">
            <a:hlinkClick r:id="rId2" action="ppaction://hlinksldjump"/>
          </p:cNvPr>
          <p:cNvSpPr/>
          <p:nvPr/>
        </p:nvSpPr>
        <p:spPr>
          <a:xfrm>
            <a:off x="11033184" y="5676182"/>
            <a:ext cx="983412" cy="86264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674072955"/>
      </p:ext>
    </p:extLst>
  </p:cSld>
  <p:clrMapOvr>
    <a:masterClrMapping/>
  </p:clrMapOvr>
  <p:transition spd="slow">
    <p:cove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297612" y="661359"/>
            <a:ext cx="11520577" cy="1581508"/>
          </a:xfrm>
        </p:spPr>
        <p:txBody>
          <a:bodyPr>
            <a:noAutofit/>
          </a:bodyPr>
          <a:lstStyle/>
          <a:p>
            <a:r>
              <a:rPr lang="ru-RU" sz="5400" b="1" dirty="0"/>
              <a:t>Категория: Вероятность. Проценты</a:t>
            </a:r>
            <a:br>
              <a:rPr lang="ru-RU" sz="5400" b="1" dirty="0"/>
            </a:br>
            <a:r>
              <a:rPr lang="ru-RU" sz="5400" b="1" dirty="0"/>
              <a:t>Вопрос</a:t>
            </a:r>
            <a:r>
              <a:rPr lang="en-US" sz="5400" b="1" dirty="0"/>
              <a:t> </a:t>
            </a:r>
            <a:r>
              <a:rPr lang="en-US" sz="5400" b="1" dirty="0" smtClean="0"/>
              <a:t>III</a:t>
            </a:r>
            <a:endParaRPr lang="ru-RU" sz="5400" b="1" dirty="0"/>
          </a:p>
        </p:txBody>
      </p:sp>
      <p:sp>
        <p:nvSpPr>
          <p:cNvPr id="2" name="Прямоугольник 1"/>
          <p:cNvSpPr/>
          <p:nvPr/>
        </p:nvSpPr>
        <p:spPr>
          <a:xfrm>
            <a:off x="802257" y="2562045"/>
            <a:ext cx="10515600" cy="3170099"/>
          </a:xfrm>
          <a:prstGeom prst="rect">
            <a:avLst/>
          </a:prstGeom>
        </p:spPr>
        <p:txBody>
          <a:bodyPr wrap="square">
            <a:spAutoFit/>
          </a:bodyPr>
          <a:lstStyle/>
          <a:p>
            <a:r>
              <a:rPr lang="ru-RU" sz="4000" dirty="0"/>
              <a:t>Вероятность того, что новый электрический чайник прослужит больше года, равна 0,9. Вероятность того, что он прослужит более двух лет, равна 0,6. Найди вероятность того, что он прослужит меньше двух лет, но больше </a:t>
            </a:r>
            <a:r>
              <a:rPr lang="ru-RU" sz="4000" dirty="0" smtClean="0"/>
              <a:t>года.</a:t>
            </a:r>
            <a:endParaRPr lang="ru-RU" sz="4000" dirty="0"/>
          </a:p>
        </p:txBody>
      </p:sp>
      <p:sp>
        <p:nvSpPr>
          <p:cNvPr id="5" name="5-конечная звезда 4">
            <a:hlinkClick r:id="rId2" action="ppaction://hlinksldjump"/>
          </p:cNvPr>
          <p:cNvSpPr/>
          <p:nvPr/>
        </p:nvSpPr>
        <p:spPr>
          <a:xfrm>
            <a:off x="11033184" y="5676182"/>
            <a:ext cx="983412" cy="86264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720153000"/>
      </p:ext>
    </p:extLst>
  </p:cSld>
  <p:clrMapOvr>
    <a:masterClrMapping/>
  </p:clrMapOvr>
  <p:transition spd="slow">
    <p:cove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297612" y="661359"/>
            <a:ext cx="11520577" cy="1581508"/>
          </a:xfrm>
        </p:spPr>
        <p:txBody>
          <a:bodyPr>
            <a:noAutofit/>
          </a:bodyPr>
          <a:lstStyle/>
          <a:p>
            <a:r>
              <a:rPr lang="ru-RU" sz="5400" b="1" dirty="0"/>
              <a:t>Категория: Вероятность. Проценты</a:t>
            </a:r>
            <a:br>
              <a:rPr lang="ru-RU" sz="5400" b="1" dirty="0"/>
            </a:br>
            <a:r>
              <a:rPr lang="ru-RU" sz="5400" b="1" dirty="0"/>
              <a:t>Вопрос</a:t>
            </a:r>
            <a:r>
              <a:rPr lang="en-US" sz="5400" b="1" dirty="0"/>
              <a:t> </a:t>
            </a:r>
            <a:r>
              <a:rPr lang="en-US" sz="5400" b="1" dirty="0" smtClean="0"/>
              <a:t>IV</a:t>
            </a:r>
            <a:endParaRPr lang="ru-RU" sz="5400" b="1" dirty="0"/>
          </a:p>
        </p:txBody>
      </p:sp>
      <p:sp>
        <p:nvSpPr>
          <p:cNvPr id="2" name="Прямоугольник 1"/>
          <p:cNvSpPr/>
          <p:nvPr/>
        </p:nvSpPr>
        <p:spPr>
          <a:xfrm>
            <a:off x="836004" y="2270738"/>
            <a:ext cx="10952673" cy="4154984"/>
          </a:xfrm>
          <a:prstGeom prst="rect">
            <a:avLst/>
          </a:prstGeom>
        </p:spPr>
        <p:txBody>
          <a:bodyPr wrap="square">
            <a:spAutoFit/>
          </a:bodyPr>
          <a:lstStyle/>
          <a:p>
            <a:r>
              <a:rPr lang="ru-RU" sz="4400" dirty="0"/>
              <a:t>В списке кандидатов в депутаты от региона два человека. Всего в этом регионе 400 тысяч избирателей. На голосование пришли 60% избирателей, из них 65% проголосовали за второго кандидата. Сколько избирателей проголосовало за первого кандидата?</a:t>
            </a:r>
            <a:endParaRPr lang="ru-RU" sz="4400" dirty="0"/>
          </a:p>
        </p:txBody>
      </p:sp>
      <p:sp>
        <p:nvSpPr>
          <p:cNvPr id="5" name="5-конечная звезда 4">
            <a:hlinkClick r:id="rId2" action="ppaction://hlinksldjump"/>
          </p:cNvPr>
          <p:cNvSpPr/>
          <p:nvPr/>
        </p:nvSpPr>
        <p:spPr>
          <a:xfrm>
            <a:off x="11033184" y="5676182"/>
            <a:ext cx="983412" cy="86264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116165441"/>
      </p:ext>
    </p:extLst>
  </p:cSld>
  <p:clrMapOvr>
    <a:masterClrMapping/>
  </p:clrMapOvr>
  <p:transition spd="slow">
    <p:cove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329698" y="773654"/>
            <a:ext cx="11520577" cy="1581508"/>
          </a:xfrm>
        </p:spPr>
        <p:txBody>
          <a:bodyPr>
            <a:noAutofit/>
          </a:bodyPr>
          <a:lstStyle/>
          <a:p>
            <a:r>
              <a:rPr lang="ru-RU" sz="5400" b="1" dirty="0"/>
              <a:t>Категория: Вероятность. Проценты</a:t>
            </a:r>
            <a:br>
              <a:rPr lang="ru-RU" sz="5400" b="1" dirty="0"/>
            </a:br>
            <a:r>
              <a:rPr lang="ru-RU" sz="5400" b="1" dirty="0"/>
              <a:t>Вопрос</a:t>
            </a:r>
            <a:r>
              <a:rPr lang="en-US" sz="5400" b="1" dirty="0"/>
              <a:t> </a:t>
            </a:r>
            <a:r>
              <a:rPr lang="en-US" sz="5400" b="1" dirty="0" smtClean="0"/>
              <a:t>V</a:t>
            </a:r>
            <a:endParaRPr lang="ru-RU" sz="5400" b="1" dirty="0"/>
          </a:p>
        </p:txBody>
      </p:sp>
      <p:sp>
        <p:nvSpPr>
          <p:cNvPr id="2" name="Прямоугольник 1"/>
          <p:cNvSpPr/>
          <p:nvPr/>
        </p:nvSpPr>
        <p:spPr>
          <a:xfrm>
            <a:off x="1017917" y="2605177"/>
            <a:ext cx="10852030" cy="2800767"/>
          </a:xfrm>
          <a:prstGeom prst="rect">
            <a:avLst/>
          </a:prstGeom>
        </p:spPr>
        <p:txBody>
          <a:bodyPr wrap="square">
            <a:spAutoFit/>
          </a:bodyPr>
          <a:lstStyle/>
          <a:p>
            <a:r>
              <a:rPr lang="ru-RU" sz="4400" dirty="0"/>
              <a:t>Свежие фрукты содержат 86 % воды, а высушенные – 23 %. Сколько требуется свежих фруктов для приготовления 72 кг высушенных фруктов?</a:t>
            </a:r>
          </a:p>
        </p:txBody>
      </p:sp>
      <p:sp>
        <p:nvSpPr>
          <p:cNvPr id="5" name="5-конечная звезда 4">
            <a:hlinkClick r:id="rId2" action="ppaction://hlinksldjump"/>
          </p:cNvPr>
          <p:cNvSpPr/>
          <p:nvPr/>
        </p:nvSpPr>
        <p:spPr>
          <a:xfrm>
            <a:off x="11033184" y="5676182"/>
            <a:ext cx="983412" cy="86264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196534699"/>
      </p:ext>
    </p:extLst>
  </p:cSld>
  <p:clrMapOvr>
    <a:masterClrMapping/>
  </p:clrMapOvr>
  <p:transition spd="slow">
    <p:cove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08957" y="1146973"/>
            <a:ext cx="11253775" cy="1768756"/>
          </a:xfrm>
        </p:spPr>
        <p:txBody>
          <a:bodyPr>
            <a:noAutofit/>
          </a:bodyPr>
          <a:lstStyle/>
          <a:p>
            <a:r>
              <a:rPr lang="ru-RU" sz="4800" b="1" dirty="0" smtClean="0"/>
              <a:t>Математическая игра </a:t>
            </a:r>
            <a:br>
              <a:rPr lang="ru-RU" sz="4800" b="1" dirty="0" smtClean="0"/>
            </a:br>
            <a:r>
              <a:rPr lang="ru-RU" sz="4800" b="1" dirty="0" smtClean="0"/>
              <a:t>«Самый умный математик»</a:t>
            </a:r>
            <a:endParaRPr lang="ru-RU" sz="4800" b="1" dirty="0"/>
          </a:p>
        </p:txBody>
      </p:sp>
      <p:sp>
        <p:nvSpPr>
          <p:cNvPr id="3" name="Подзаголовок 2"/>
          <p:cNvSpPr>
            <a:spLocks noGrp="1"/>
          </p:cNvSpPr>
          <p:nvPr>
            <p:ph type="subTitle" idx="1"/>
          </p:nvPr>
        </p:nvSpPr>
        <p:spPr>
          <a:xfrm>
            <a:off x="4114801" y="2731177"/>
            <a:ext cx="3743864" cy="943676"/>
          </a:xfrm>
        </p:spPr>
        <p:txBody>
          <a:bodyPr>
            <a:noAutofit/>
          </a:bodyPr>
          <a:lstStyle/>
          <a:p>
            <a:r>
              <a:rPr lang="ru-RU" sz="4800" dirty="0" smtClean="0"/>
              <a:t>7 класс</a:t>
            </a:r>
            <a:endParaRPr lang="ru-RU" sz="4800"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34295" y="4269355"/>
            <a:ext cx="1995798" cy="1995798"/>
          </a:xfrm>
          <a:prstGeom prst="rect">
            <a:avLst/>
          </a:prstGeom>
        </p:spPr>
      </p:pic>
      <p:sp>
        <p:nvSpPr>
          <p:cNvPr id="6" name="Прямоугольник 5"/>
          <p:cNvSpPr/>
          <p:nvPr/>
        </p:nvSpPr>
        <p:spPr>
          <a:xfrm>
            <a:off x="8992656" y="3226279"/>
            <a:ext cx="3061822" cy="3312368"/>
          </a:xfrm>
          <a:prstGeom prst="rect">
            <a:avLst/>
          </a:prstGeom>
          <a:noFill/>
        </p:spPr>
        <p:txBody>
          <a:bodyPr wrap="none" lIns="91440" tIns="45720" rIns="91440" bIns="45720">
            <a:prstTxWarp prst="textArchDown">
              <a:avLst>
                <a:gd name="adj" fmla="val 1100615"/>
              </a:avLst>
            </a:prstTxWarp>
            <a:spAutoFit/>
          </a:bodyPr>
          <a:lstStyle/>
          <a:p>
            <a:pPr algn="ctr"/>
            <a:r>
              <a:rPr lang="ru-RU" sz="2000" dirty="0" smtClean="0">
                <a:ln w="22225">
                  <a:noFill/>
                  <a:prstDash val="solid"/>
                </a:ln>
              </a:rPr>
              <a:t> имени Пабло Неруды </a:t>
            </a:r>
            <a:endParaRPr lang="ru-RU" sz="2000" cap="none" spc="0" dirty="0">
              <a:ln w="22225">
                <a:noFill/>
                <a:prstDash val="solid"/>
              </a:ln>
              <a:effectLst/>
            </a:endParaRPr>
          </a:p>
        </p:txBody>
      </p:sp>
      <p:sp>
        <p:nvSpPr>
          <p:cNvPr id="7" name="Прямоугольник 6"/>
          <p:cNvSpPr/>
          <p:nvPr/>
        </p:nvSpPr>
        <p:spPr>
          <a:xfrm>
            <a:off x="9040276" y="3891285"/>
            <a:ext cx="2880320" cy="3042054"/>
          </a:xfrm>
          <a:prstGeom prst="rect">
            <a:avLst/>
          </a:prstGeom>
          <a:noFill/>
        </p:spPr>
        <p:txBody>
          <a:bodyPr wrap="none" lIns="91440" tIns="45720" rIns="91440" bIns="45720">
            <a:prstTxWarp prst="textButton">
              <a:avLst>
                <a:gd name="adj" fmla="val 10728514"/>
              </a:avLst>
            </a:prstTxWarp>
            <a:spAutoFit/>
          </a:bodyPr>
          <a:lstStyle/>
          <a:p>
            <a:pPr algn="ctr"/>
            <a:r>
              <a:rPr lang="ru-RU" sz="3600" dirty="0" smtClean="0">
                <a:ln w="22225">
                  <a:noFill/>
                  <a:prstDash val="solid"/>
                </a:ln>
              </a:rPr>
              <a:t>ГБОУ Школа № 1568</a:t>
            </a:r>
            <a:endParaRPr lang="ru-RU" sz="3600" cap="none" spc="0" dirty="0">
              <a:ln w="22225">
                <a:noFill/>
                <a:prstDash val="solid"/>
              </a:ln>
              <a:effectLst/>
            </a:endParaRPr>
          </a:p>
        </p:txBody>
      </p:sp>
      <p:sp>
        <p:nvSpPr>
          <p:cNvPr id="5" name="TextBox 4"/>
          <p:cNvSpPr txBox="1"/>
          <p:nvPr/>
        </p:nvSpPr>
        <p:spPr>
          <a:xfrm>
            <a:off x="2355011" y="4002657"/>
            <a:ext cx="6090250" cy="830997"/>
          </a:xfrm>
          <a:prstGeom prst="rect">
            <a:avLst/>
          </a:prstGeom>
          <a:noFill/>
        </p:spPr>
        <p:txBody>
          <a:bodyPr wrap="square" rtlCol="0">
            <a:spAutoFit/>
          </a:bodyPr>
          <a:lstStyle/>
          <a:p>
            <a:r>
              <a:rPr lang="ru-RU" sz="4800" b="1" i="1" dirty="0" smtClean="0">
                <a:effectLst>
                  <a:outerShdw blurRad="38100" dist="38100" dir="2700000" algn="tl">
                    <a:srgbClr val="000000">
                      <a:alpha val="43137"/>
                    </a:srgbClr>
                  </a:outerShdw>
                </a:effectLst>
              </a:rPr>
              <a:t>Подведение итогов…</a:t>
            </a:r>
            <a:endParaRPr lang="ru-RU" sz="48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56943993"/>
      </p:ext>
    </p:extLst>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1295" y="885646"/>
            <a:ext cx="10131425" cy="1456267"/>
          </a:xfrm>
        </p:spPr>
        <p:txBody>
          <a:bodyPr>
            <a:normAutofit/>
          </a:bodyPr>
          <a:lstStyle/>
          <a:p>
            <a:r>
              <a:rPr lang="ru-RU" sz="7200" b="1" dirty="0" smtClean="0"/>
              <a:t>Вопрос №2</a:t>
            </a:r>
            <a:endParaRPr lang="ru-RU" sz="7200" b="1" dirty="0"/>
          </a:p>
        </p:txBody>
      </p:sp>
      <p:sp>
        <p:nvSpPr>
          <p:cNvPr id="3" name="Объект 2"/>
          <p:cNvSpPr>
            <a:spLocks noGrp="1"/>
          </p:cNvSpPr>
          <p:nvPr>
            <p:ph idx="1"/>
          </p:nvPr>
        </p:nvSpPr>
        <p:spPr>
          <a:xfrm>
            <a:off x="474452" y="2467155"/>
            <a:ext cx="11041812" cy="4390845"/>
          </a:xfrm>
        </p:spPr>
        <p:txBody>
          <a:bodyPr>
            <a:noAutofit/>
          </a:bodyPr>
          <a:lstStyle/>
          <a:p>
            <a:pPr marL="0" indent="0" algn="ctr">
              <a:buNone/>
            </a:pPr>
            <a:r>
              <a:rPr lang="ru-RU" sz="4400" dirty="0"/>
              <a:t>У двух человек было два квадратных торта. Каждый сделал на своём торте по 2 прямолинейных разреза от края до края. При этом у одного получилось три куска, а у другого — четыре. Как это могло быть?</a:t>
            </a:r>
            <a:endParaRPr lang="ru-RU" sz="4400" dirty="0" smtClean="0"/>
          </a:p>
        </p:txBody>
      </p:sp>
    </p:spTree>
    <p:extLst>
      <p:ext uri="{BB962C8B-B14F-4D97-AF65-F5344CB8AC3E}">
        <p14:creationId xmlns:p14="http://schemas.microsoft.com/office/powerpoint/2010/main" val="197722740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4645" y="721744"/>
            <a:ext cx="10131425" cy="1456267"/>
          </a:xfrm>
        </p:spPr>
        <p:txBody>
          <a:bodyPr>
            <a:normAutofit/>
          </a:bodyPr>
          <a:lstStyle/>
          <a:p>
            <a:r>
              <a:rPr lang="ru-RU" sz="7200" b="1" dirty="0" smtClean="0"/>
              <a:t>Вопрос №3</a:t>
            </a:r>
            <a:endParaRPr lang="ru-RU" sz="7200" b="1" dirty="0"/>
          </a:p>
        </p:txBody>
      </p:sp>
      <p:sp>
        <p:nvSpPr>
          <p:cNvPr id="3" name="Объект 2"/>
          <p:cNvSpPr>
            <a:spLocks noGrp="1"/>
          </p:cNvSpPr>
          <p:nvPr>
            <p:ph idx="1"/>
          </p:nvPr>
        </p:nvSpPr>
        <p:spPr>
          <a:xfrm>
            <a:off x="396814" y="2682815"/>
            <a:ext cx="11041812" cy="2717322"/>
          </a:xfrm>
        </p:spPr>
        <p:txBody>
          <a:bodyPr>
            <a:noAutofit/>
          </a:bodyPr>
          <a:lstStyle/>
          <a:p>
            <a:pPr marL="0" indent="0" algn="ctr">
              <a:buNone/>
            </a:pPr>
            <a:r>
              <a:rPr lang="ru-RU" sz="5400" dirty="0" smtClean="0"/>
              <a:t>Найдите </a:t>
            </a:r>
            <a:r>
              <a:rPr lang="ru-RU" sz="5400" dirty="0"/>
              <a:t>все натуральные числа, которые больше своей последней цифры в 5 </a:t>
            </a:r>
            <a:r>
              <a:rPr lang="ru-RU" sz="5400" dirty="0" smtClean="0"/>
              <a:t>раз.</a:t>
            </a:r>
          </a:p>
        </p:txBody>
      </p:sp>
    </p:spTree>
    <p:extLst>
      <p:ext uri="{BB962C8B-B14F-4D97-AF65-F5344CB8AC3E}">
        <p14:creationId xmlns:p14="http://schemas.microsoft.com/office/powerpoint/2010/main" val="33172652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8382" y="212786"/>
            <a:ext cx="10131425" cy="1456267"/>
          </a:xfrm>
        </p:spPr>
        <p:txBody>
          <a:bodyPr>
            <a:normAutofit/>
          </a:bodyPr>
          <a:lstStyle/>
          <a:p>
            <a:r>
              <a:rPr lang="ru-RU" sz="7200" b="1" dirty="0" smtClean="0"/>
              <a:t>Вопрос №4</a:t>
            </a:r>
            <a:endParaRPr lang="ru-RU" sz="7200" b="1" dirty="0"/>
          </a:p>
        </p:txBody>
      </p:sp>
      <p:sp>
        <p:nvSpPr>
          <p:cNvPr id="3" name="Объект 2"/>
          <p:cNvSpPr>
            <a:spLocks noGrp="1"/>
          </p:cNvSpPr>
          <p:nvPr>
            <p:ph idx="1"/>
          </p:nvPr>
        </p:nvSpPr>
        <p:spPr>
          <a:xfrm>
            <a:off x="431320" y="1656271"/>
            <a:ext cx="11214341" cy="4390845"/>
          </a:xfrm>
        </p:spPr>
        <p:txBody>
          <a:bodyPr>
            <a:noAutofit/>
          </a:bodyPr>
          <a:lstStyle/>
          <a:p>
            <a:pPr marL="0" indent="0" algn="ctr">
              <a:buNone/>
            </a:pPr>
            <a:r>
              <a:rPr lang="ru-RU" sz="4400" dirty="0"/>
              <a:t>В зоомагазине продают больших и маленьких птиц. Большая птица стоит вдвое дороже маленькой. Одна дама купила 5 больших птиц и 3 маленьких, а другая – 5 маленьких и 3 больших. При этом первая дама заплатила на 20 рублей больше. Сколько стоит большая птица? </a:t>
            </a:r>
            <a:endParaRPr lang="ru-RU" sz="4400" dirty="0" smtClean="0"/>
          </a:p>
        </p:txBody>
      </p:sp>
    </p:spTree>
    <p:extLst>
      <p:ext uri="{BB962C8B-B14F-4D97-AF65-F5344CB8AC3E}">
        <p14:creationId xmlns:p14="http://schemas.microsoft.com/office/powerpoint/2010/main" val="356640748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997" y="730371"/>
            <a:ext cx="10131425" cy="1456267"/>
          </a:xfrm>
        </p:spPr>
        <p:txBody>
          <a:bodyPr>
            <a:normAutofit/>
          </a:bodyPr>
          <a:lstStyle/>
          <a:p>
            <a:r>
              <a:rPr lang="ru-RU" sz="7200" b="1" dirty="0" smtClean="0"/>
              <a:t>Вопрос №5</a:t>
            </a:r>
            <a:endParaRPr lang="ru-RU" sz="7200" b="1" dirty="0"/>
          </a:p>
        </p:txBody>
      </p:sp>
      <p:sp>
        <p:nvSpPr>
          <p:cNvPr id="3" name="Объект 2"/>
          <p:cNvSpPr>
            <a:spLocks noGrp="1"/>
          </p:cNvSpPr>
          <p:nvPr>
            <p:ph idx="1"/>
          </p:nvPr>
        </p:nvSpPr>
        <p:spPr>
          <a:xfrm>
            <a:off x="149524" y="2708695"/>
            <a:ext cx="11720423" cy="3053751"/>
          </a:xfrm>
        </p:spPr>
        <p:txBody>
          <a:bodyPr>
            <a:noAutofit/>
          </a:bodyPr>
          <a:lstStyle/>
          <a:p>
            <a:pPr marL="0" indent="0" algn="ctr">
              <a:buNone/>
            </a:pPr>
            <a:r>
              <a:rPr lang="ru-RU" sz="5400" dirty="0"/>
              <a:t>Что легче: 1 кг ваты или 1 кг железа?</a:t>
            </a:r>
            <a:endParaRPr lang="ru-RU" sz="5400" dirty="0" smtClean="0"/>
          </a:p>
        </p:txBody>
      </p:sp>
    </p:spTree>
    <p:extLst>
      <p:ext uri="{BB962C8B-B14F-4D97-AF65-F5344CB8AC3E}">
        <p14:creationId xmlns:p14="http://schemas.microsoft.com/office/powerpoint/2010/main" val="153455801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997" y="730371"/>
            <a:ext cx="10131425" cy="1456267"/>
          </a:xfrm>
        </p:spPr>
        <p:txBody>
          <a:bodyPr>
            <a:normAutofit/>
          </a:bodyPr>
          <a:lstStyle/>
          <a:p>
            <a:r>
              <a:rPr lang="ru-RU" sz="7200" b="1" dirty="0" smtClean="0"/>
              <a:t>Вопрос №6</a:t>
            </a:r>
            <a:endParaRPr lang="ru-RU" sz="7200" b="1" dirty="0"/>
          </a:p>
        </p:txBody>
      </p:sp>
      <p:sp>
        <p:nvSpPr>
          <p:cNvPr id="3" name="Объект 2"/>
          <p:cNvSpPr>
            <a:spLocks noGrp="1"/>
          </p:cNvSpPr>
          <p:nvPr>
            <p:ph idx="1"/>
          </p:nvPr>
        </p:nvSpPr>
        <p:spPr>
          <a:xfrm>
            <a:off x="89139" y="2467155"/>
            <a:ext cx="11720423" cy="4390845"/>
          </a:xfrm>
        </p:spPr>
        <p:txBody>
          <a:bodyPr>
            <a:noAutofit/>
          </a:bodyPr>
          <a:lstStyle/>
          <a:p>
            <a:pPr marL="0" indent="0" algn="ctr">
              <a:buNone/>
            </a:pPr>
            <a:r>
              <a:rPr lang="ru-RU" sz="4800" dirty="0"/>
              <a:t>В комнате стоят трёхногие табуретки и четвероногие стулья. Когда на все эти сидячие места уселись люди, в комнате оказалось 39 ног. Сколько в комнате табуреток? </a:t>
            </a:r>
            <a:endParaRPr lang="ru-RU" sz="4800" dirty="0" smtClean="0"/>
          </a:p>
        </p:txBody>
      </p:sp>
    </p:spTree>
    <p:extLst>
      <p:ext uri="{BB962C8B-B14F-4D97-AF65-F5344CB8AC3E}">
        <p14:creationId xmlns:p14="http://schemas.microsoft.com/office/powerpoint/2010/main" val="221371516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docProps/app.xml><?xml version="1.0" encoding="utf-8"?>
<Properties xmlns="http://schemas.openxmlformats.org/officeDocument/2006/extended-properties" xmlns:vt="http://schemas.openxmlformats.org/officeDocument/2006/docPropsVTypes">
  <Template>Organic</Template>
  <TotalTime>342</TotalTime>
  <Words>1001</Words>
  <Application>Microsoft Office PowerPoint</Application>
  <PresentationFormat>Широкоэкранный</PresentationFormat>
  <Paragraphs>135</Paragraphs>
  <Slides>46</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46</vt:i4>
      </vt:variant>
    </vt:vector>
  </HeadingPairs>
  <TitlesOfParts>
    <vt:vector size="49" baseType="lpstr">
      <vt:lpstr>Arial</vt:lpstr>
      <vt:lpstr>Garamond</vt:lpstr>
      <vt:lpstr>Натуральные материалы</vt:lpstr>
      <vt:lpstr>Математическая игра  «Самый умный математик»</vt:lpstr>
      <vt:lpstr>Бланки ответов</vt:lpstr>
      <vt:lpstr>Этап 1 Общие вопросы Стоимость – 1 балл</vt:lpstr>
      <vt:lpstr>Вопрос №1</vt:lpstr>
      <vt:lpstr>Вопрос №2</vt:lpstr>
      <vt:lpstr>Вопрос №3</vt:lpstr>
      <vt:lpstr>Вопрос №4</vt:lpstr>
      <vt:lpstr>Вопрос №5</vt:lpstr>
      <vt:lpstr>Вопрос №6</vt:lpstr>
      <vt:lpstr>Вопрос №7</vt:lpstr>
      <vt:lpstr>Вопрос №8</vt:lpstr>
      <vt:lpstr>Вопрос №9</vt:lpstr>
      <vt:lpstr>Вопрос №10</vt:lpstr>
      <vt:lpstr>Вопрос №11</vt:lpstr>
      <vt:lpstr>Вопрос №12</vt:lpstr>
      <vt:lpstr>Вопрос №13</vt:lpstr>
      <vt:lpstr>Вопрос №14</vt:lpstr>
      <vt:lpstr>Вопрос №15</vt:lpstr>
      <vt:lpstr>Вопрос №16</vt:lpstr>
      <vt:lpstr>Вопрос №17</vt:lpstr>
      <vt:lpstr>Вопрос №18</vt:lpstr>
      <vt:lpstr>Вопрос №19</vt:lpstr>
      <vt:lpstr>Вопрос №20</vt:lpstr>
      <vt:lpstr>Этап 2 Специальные категории Стоимость – 1-3 балла</vt:lpstr>
      <vt:lpstr>Презентация PowerPoint</vt:lpstr>
      <vt:lpstr>Категория: Разное Вопрос  I</vt:lpstr>
      <vt:lpstr>Категория: Разное  Вопрос  II</vt:lpstr>
      <vt:lpstr>Категория: Разное  Вопрос  III</vt:lpstr>
      <vt:lpstr>Категория: Разное Вопрос IV</vt:lpstr>
      <vt:lpstr>Категория: Разное Вопрос V</vt:lpstr>
      <vt:lpstr>Категория: Геометрия  Вопрос I</vt:lpstr>
      <vt:lpstr>Категория: Геометрия  Вопрос II</vt:lpstr>
      <vt:lpstr>Категория: Геометрия  Вопрос III</vt:lpstr>
      <vt:lpstr>Категория: Геометрия  Вопрос IV</vt:lpstr>
      <vt:lpstr>Категория: Геометрия  Вопрос V</vt:lpstr>
      <vt:lpstr>Категория: Алгебра  Вопрос I</vt:lpstr>
      <vt:lpstr>Категория: Алгебра   Вопрос II</vt:lpstr>
      <vt:lpstr>Категория: Алгебра  Вопрос III</vt:lpstr>
      <vt:lpstr>Категория: Алгебра  Вопрос IV</vt:lpstr>
      <vt:lpstr>Категория: Алгебра  Вопрос V</vt:lpstr>
      <vt:lpstr>Категория: Вероятность. Проценты Вопрос I</vt:lpstr>
      <vt:lpstr>Категория: Вероятность. Проценты Вопрос II</vt:lpstr>
      <vt:lpstr>Категория: Вероятность. Проценты Вопрос III</vt:lpstr>
      <vt:lpstr>Категория: Вероятность. Проценты Вопрос IV</vt:lpstr>
      <vt:lpstr>Категория: Вероятность. Проценты Вопрос V</vt:lpstr>
      <vt:lpstr>Математическая игра  «Самый умный математик»</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Учетная запись Майкрософт</dc:creator>
  <cp:lastModifiedBy>Иришка Смирнова</cp:lastModifiedBy>
  <cp:revision>41</cp:revision>
  <dcterms:created xsi:type="dcterms:W3CDTF">2023-12-13T18:52:10Z</dcterms:created>
  <dcterms:modified xsi:type="dcterms:W3CDTF">2024-03-21T19:42:20Z</dcterms:modified>
</cp:coreProperties>
</file>