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Lst>
  <p:sldIdLst>
    <p:sldId id="311" r:id="rId2"/>
    <p:sldId id="313" r:id="rId3"/>
    <p:sldId id="257" r:id="rId4"/>
    <p:sldId id="258"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4" r:id="rId25"/>
    <p:sldId id="333" r:id="rId26"/>
    <p:sldId id="335" r:id="rId27"/>
    <p:sldId id="336" r:id="rId28"/>
    <p:sldId id="337" r:id="rId29"/>
    <p:sldId id="338" r:id="rId30"/>
    <p:sldId id="339" r:id="rId31"/>
    <p:sldId id="340" r:id="rId32"/>
    <p:sldId id="341" r:id="rId33"/>
    <p:sldId id="342" r:id="rId34"/>
    <p:sldId id="343" r:id="rId35"/>
    <p:sldId id="344" r:id="rId36"/>
    <p:sldId id="345" r:id="rId37"/>
    <p:sldId id="346" r:id="rId38"/>
    <p:sldId id="347" r:id="rId39"/>
    <p:sldId id="348" r:id="rId40"/>
    <p:sldId id="349" r:id="rId41"/>
    <p:sldId id="350" r:id="rId42"/>
    <p:sldId id="351" r:id="rId43"/>
    <p:sldId id="352" r:id="rId44"/>
    <p:sldId id="353" r:id="rId45"/>
    <p:sldId id="354" r:id="rId46"/>
    <p:sldId id="355" r:id="rId4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A733DA6-A674-4C71-8074-9E16868D0C13}" type="datetimeFigureOut">
              <a:rPr lang="ru-RU" smtClean="0"/>
              <a:t>28.03.2024</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47F7AB67-A8F7-4498-AED6-9D96D93A796C}"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9369366"/>
      </p:ext>
    </p:extLst>
  </p:cSld>
  <p:clrMapOvr>
    <a:masterClrMapping/>
  </p:clrMapOvr>
  <p:transition spd="slow">
    <p:cov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A733DA6-A674-4C71-8074-9E16868D0C13}" type="datetimeFigureOut">
              <a:rPr lang="ru-RU" smtClean="0"/>
              <a:t>28.03.2024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7F7AB67-A8F7-4498-AED6-9D96D93A796C}" type="slidenum">
              <a:rPr lang="ru-RU" smtClean="0"/>
              <a:t>‹#›</a:t>
            </a:fld>
            <a:endParaRPr lang="ru-RU"/>
          </a:p>
        </p:txBody>
      </p:sp>
    </p:spTree>
    <p:extLst>
      <p:ext uri="{BB962C8B-B14F-4D97-AF65-F5344CB8AC3E}">
        <p14:creationId xmlns:p14="http://schemas.microsoft.com/office/powerpoint/2010/main" val="32488951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A733DA6-A674-4C71-8074-9E16868D0C13}" type="datetimeFigureOut">
              <a:rPr lang="ru-RU" smtClean="0"/>
              <a:t>28.03.2024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F7AB67-A8F7-4498-AED6-9D96D93A796C}"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1018007"/>
      </p:ext>
    </p:extLst>
  </p:cSld>
  <p:clrMapOvr>
    <a:masterClrMapping/>
  </p:clrMapOvr>
  <p:transition spd="slow">
    <p:cove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A733DA6-A674-4C71-8074-9E16868D0C13}" type="datetimeFigureOut">
              <a:rPr lang="ru-RU" smtClean="0"/>
              <a:t>28.03.2024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F7AB67-A8F7-4498-AED6-9D96D93A796C}"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6864422"/>
      </p:ext>
    </p:extLst>
  </p:cSld>
  <p:clrMapOvr>
    <a:masterClrMapping/>
  </p:clrMapOvr>
  <p:transition spd="slow">
    <p:cove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A733DA6-A674-4C71-8074-9E16868D0C13}" type="datetimeFigureOut">
              <a:rPr lang="ru-RU" smtClean="0"/>
              <a:t>28.03.2024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F7AB67-A8F7-4498-AED6-9D96D93A796C}" type="slidenum">
              <a:rPr lang="ru-RU" smtClean="0"/>
              <a:t>‹#›</a:t>
            </a:fld>
            <a:endParaRPr lang="ru-RU"/>
          </a:p>
        </p:txBody>
      </p:sp>
    </p:spTree>
    <p:extLst>
      <p:ext uri="{BB962C8B-B14F-4D97-AF65-F5344CB8AC3E}">
        <p14:creationId xmlns:p14="http://schemas.microsoft.com/office/powerpoint/2010/main" val="2001543517"/>
      </p:ext>
    </p:extLst>
  </p:cSld>
  <p:clrMapOvr>
    <a:masterClrMapping/>
  </p:clrMapOvr>
  <p:transition spd="slow">
    <p:cove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A733DA6-A674-4C71-8074-9E16868D0C13}" type="datetimeFigureOut">
              <a:rPr lang="ru-RU" smtClean="0"/>
              <a:t>28.03.2024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F7AB67-A8F7-4498-AED6-9D96D93A796C}"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66112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A733DA6-A674-4C71-8074-9E16868D0C13}" type="datetimeFigureOut">
              <a:rPr lang="ru-RU" smtClean="0"/>
              <a:t>28.03.2024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F7AB67-A8F7-4498-AED6-9D96D93A796C}"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14416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A733DA6-A674-4C71-8074-9E16868D0C13}" type="datetimeFigureOut">
              <a:rPr lang="ru-RU" smtClean="0"/>
              <a:t>28.03.2024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F7AB67-A8F7-4498-AED6-9D96D93A796C}"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0084240"/>
      </p:ext>
    </p:extLst>
  </p:cSld>
  <p:clrMapOvr>
    <a:masterClrMapping/>
  </p:clrMapOvr>
  <p:transition spd="slow">
    <p:cove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A733DA6-A674-4C71-8074-9E16868D0C13}" type="datetimeFigureOut">
              <a:rPr lang="ru-RU" smtClean="0"/>
              <a:t>28.03.2024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F7AB67-A8F7-4498-AED6-9D96D93A796C}"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8417423"/>
      </p:ext>
    </p:extLst>
  </p:cSld>
  <p:clrMapOvr>
    <a:masterClrMapping/>
  </p:clrMapOvr>
  <p:transition spd="slow">
    <p:cov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A733DA6-A674-4C71-8074-9E16868D0C13}" type="datetimeFigureOut">
              <a:rPr lang="ru-RU" smtClean="0"/>
              <a:t>28.03.2024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F7AB67-A8F7-4498-AED6-9D96D93A796C}" type="slidenum">
              <a:rPr lang="ru-RU" smtClean="0"/>
              <a:t>‹#›</a:t>
            </a:fld>
            <a:endParaRPr lang="ru-RU"/>
          </a:p>
        </p:txBody>
      </p:sp>
    </p:spTree>
    <p:extLst>
      <p:ext uri="{BB962C8B-B14F-4D97-AF65-F5344CB8AC3E}">
        <p14:creationId xmlns:p14="http://schemas.microsoft.com/office/powerpoint/2010/main" val="840412731"/>
      </p:ext>
    </p:extLst>
  </p:cSld>
  <p:clrMapOvr>
    <a:masterClrMapping/>
  </p:clrMapOvr>
  <p:transition spd="slow">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A733DA6-A674-4C71-8074-9E16868D0C13}" type="datetimeFigureOut">
              <a:rPr lang="ru-RU" smtClean="0"/>
              <a:t>28.03.2024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F7AB67-A8F7-4498-AED6-9D96D93A796C}"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4289405"/>
      </p:ext>
    </p:extLst>
  </p:cSld>
  <p:clrMapOvr>
    <a:masterClrMapping/>
  </p:clrMapOvr>
  <p:transition spd="slow">
    <p:cov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A733DA6-A674-4C71-8074-9E16868D0C13}" type="datetimeFigureOut">
              <a:rPr lang="ru-RU" smtClean="0"/>
              <a:t>28.03.2024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7F7AB67-A8F7-4498-AED6-9D96D93A796C}" type="slidenum">
              <a:rPr lang="ru-RU" smtClean="0"/>
              <a:t>‹#›</a:t>
            </a:fld>
            <a:endParaRPr lang="ru-RU"/>
          </a:p>
        </p:txBody>
      </p:sp>
    </p:spTree>
    <p:extLst>
      <p:ext uri="{BB962C8B-B14F-4D97-AF65-F5344CB8AC3E}">
        <p14:creationId xmlns:p14="http://schemas.microsoft.com/office/powerpoint/2010/main" val="2358393965"/>
      </p:ext>
    </p:extLst>
  </p:cSld>
  <p:clrMapOvr>
    <a:masterClrMapping/>
  </p:clrMapOvr>
  <p:transition spd="slow">
    <p:cov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A733DA6-A674-4C71-8074-9E16868D0C13}" type="datetimeFigureOut">
              <a:rPr lang="ru-RU" smtClean="0"/>
              <a:t>28.03.2024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7F7AB67-A8F7-4498-AED6-9D96D93A796C}"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7364373"/>
      </p:ext>
    </p:extLst>
  </p:cSld>
  <p:clrMapOvr>
    <a:masterClrMapping/>
  </p:clrMapOvr>
  <p:transition spd="slow">
    <p:cov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A733DA6-A674-4C71-8074-9E16868D0C13}" type="datetimeFigureOut">
              <a:rPr lang="ru-RU" smtClean="0"/>
              <a:t>28.03.2024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7F7AB67-A8F7-4498-AED6-9D96D93A796C}"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6219889"/>
      </p:ext>
    </p:extLst>
  </p:cSld>
  <p:clrMapOvr>
    <a:masterClrMapping/>
  </p:clrMapOvr>
  <p:transition spd="slow">
    <p:cove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733DA6-A674-4C71-8074-9E16868D0C13}" type="datetimeFigureOut">
              <a:rPr lang="ru-RU" smtClean="0"/>
              <a:t>28.03.2024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7F7AB67-A8F7-4498-AED6-9D96D93A796C}" type="slidenum">
              <a:rPr lang="ru-RU" smtClean="0"/>
              <a:t>‹#›</a:t>
            </a:fld>
            <a:endParaRPr lang="ru-RU"/>
          </a:p>
        </p:txBody>
      </p:sp>
    </p:spTree>
    <p:extLst>
      <p:ext uri="{BB962C8B-B14F-4D97-AF65-F5344CB8AC3E}">
        <p14:creationId xmlns:p14="http://schemas.microsoft.com/office/powerpoint/2010/main" val="130029925"/>
      </p:ext>
    </p:extLst>
  </p:cSld>
  <p:clrMapOvr>
    <a:masterClrMapping/>
  </p:clrMapOvr>
  <p:transition spd="slow">
    <p:cov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A733DA6-A674-4C71-8074-9E16868D0C13}" type="datetimeFigureOut">
              <a:rPr lang="ru-RU" smtClean="0"/>
              <a:t>28.03.2024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7F7AB67-A8F7-4498-AED6-9D96D93A796C}"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0215821"/>
      </p:ext>
    </p:extLst>
  </p:cSld>
  <p:clrMapOvr>
    <a:masterClrMapping/>
  </p:clrMapOvr>
  <p:transition spd="slow">
    <p:cove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A733DA6-A674-4C71-8074-9E16868D0C13}" type="datetimeFigureOut">
              <a:rPr lang="ru-RU" smtClean="0"/>
              <a:t>28.03.2024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7F7AB67-A8F7-4498-AED6-9D96D93A796C}" type="slidenum">
              <a:rPr lang="ru-RU" smtClean="0"/>
              <a:t>‹#›</a:t>
            </a:fld>
            <a:endParaRPr lang="ru-RU"/>
          </a:p>
        </p:txBody>
      </p:sp>
    </p:spTree>
    <p:extLst>
      <p:ext uri="{BB962C8B-B14F-4D97-AF65-F5344CB8AC3E}">
        <p14:creationId xmlns:p14="http://schemas.microsoft.com/office/powerpoint/2010/main" val="528685359"/>
      </p:ext>
    </p:extLst>
  </p:cSld>
  <p:clrMapOvr>
    <a:masterClrMapping/>
  </p:clrMapOvr>
  <p:transition spd="slow">
    <p:cov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A733DA6-A674-4C71-8074-9E16868D0C13}" type="datetimeFigureOut">
              <a:rPr lang="ru-RU" smtClean="0"/>
              <a:t>28.03.2024</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7F7AB67-A8F7-4498-AED6-9D96D93A796C}" type="slidenum">
              <a:rPr lang="ru-RU" smtClean="0"/>
              <a:t>‹#›</a:t>
            </a:fld>
            <a:endParaRPr lang="ru-RU"/>
          </a:p>
        </p:txBody>
      </p:sp>
    </p:spTree>
    <p:extLst>
      <p:ext uri="{BB962C8B-B14F-4D97-AF65-F5344CB8AC3E}">
        <p14:creationId xmlns:p14="http://schemas.microsoft.com/office/powerpoint/2010/main" val="1022530118"/>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 id="2147483892" r:id="rId17"/>
  </p:sldLayoutIdLst>
  <p:transition spd="slow">
    <p:cover/>
  </p:transition>
  <p:timing>
    <p:tnLst>
      <p:par>
        <p:cTn id="1" dur="indefinite" restart="never" nodeType="tmRoot"/>
      </p:par>
    </p:tnLst>
  </p:timing>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28.xml"/><Relationship Id="rId18" Type="http://schemas.openxmlformats.org/officeDocument/2006/relationships/slide" Target="slide35.xml"/><Relationship Id="rId3" Type="http://schemas.openxmlformats.org/officeDocument/2006/relationships/slide" Target="slide36.xml"/><Relationship Id="rId21" Type="http://schemas.openxmlformats.org/officeDocument/2006/relationships/slide" Target="slide30.xml"/><Relationship Id="rId7" Type="http://schemas.openxmlformats.org/officeDocument/2006/relationships/slide" Target="slide37.xml"/><Relationship Id="rId12" Type="http://schemas.openxmlformats.org/officeDocument/2006/relationships/slide" Target="slide43.xml"/><Relationship Id="rId17" Type="http://schemas.openxmlformats.org/officeDocument/2006/relationships/slide" Target="slide29.xml"/><Relationship Id="rId2" Type="http://schemas.openxmlformats.org/officeDocument/2006/relationships/slide" Target="slide31.xml"/><Relationship Id="rId16" Type="http://schemas.openxmlformats.org/officeDocument/2006/relationships/slide" Target="slide44.xml"/><Relationship Id="rId20" Type="http://schemas.openxmlformats.org/officeDocument/2006/relationships/slide" Target="slide45.xml"/><Relationship Id="rId1" Type="http://schemas.openxmlformats.org/officeDocument/2006/relationships/slideLayout" Target="../slideLayouts/slideLayout2.xml"/><Relationship Id="rId6" Type="http://schemas.openxmlformats.org/officeDocument/2006/relationships/slide" Target="slide32.xml"/><Relationship Id="rId11" Type="http://schemas.openxmlformats.org/officeDocument/2006/relationships/slide" Target="slide38.xml"/><Relationship Id="rId5" Type="http://schemas.openxmlformats.org/officeDocument/2006/relationships/slide" Target="slide26.xml"/><Relationship Id="rId15" Type="http://schemas.openxmlformats.org/officeDocument/2006/relationships/slide" Target="slide39.xml"/><Relationship Id="rId10" Type="http://schemas.openxmlformats.org/officeDocument/2006/relationships/slide" Target="slide33.xml"/><Relationship Id="rId19" Type="http://schemas.openxmlformats.org/officeDocument/2006/relationships/slide" Target="slide40.xml"/><Relationship Id="rId4" Type="http://schemas.openxmlformats.org/officeDocument/2006/relationships/slide" Target="slide41.xml"/><Relationship Id="rId9" Type="http://schemas.openxmlformats.org/officeDocument/2006/relationships/slide" Target="slide27.xml"/><Relationship Id="rId14" Type="http://schemas.openxmlformats.org/officeDocument/2006/relationships/slide" Target="slide34.xml"/></Relationships>
</file>

<file path=ppt/slides/_rels/slide26.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4838" y="1630054"/>
            <a:ext cx="11253775" cy="1768756"/>
          </a:xfrm>
        </p:spPr>
        <p:txBody>
          <a:bodyPr>
            <a:noAutofit/>
          </a:bodyPr>
          <a:lstStyle/>
          <a:p>
            <a:r>
              <a:rPr lang="ru-RU" sz="4800" b="1" dirty="0" smtClean="0"/>
              <a:t>Математическая игра </a:t>
            </a:r>
            <a:br>
              <a:rPr lang="ru-RU" sz="4800" b="1" dirty="0" smtClean="0"/>
            </a:br>
            <a:r>
              <a:rPr lang="ru-RU" sz="4800" b="1" dirty="0" smtClean="0"/>
              <a:t>«Самый умный математик»</a:t>
            </a:r>
            <a:endParaRPr lang="ru-RU" sz="4800" b="1" dirty="0"/>
          </a:p>
        </p:txBody>
      </p:sp>
      <p:sp>
        <p:nvSpPr>
          <p:cNvPr id="3" name="Подзаголовок 2"/>
          <p:cNvSpPr>
            <a:spLocks noGrp="1"/>
          </p:cNvSpPr>
          <p:nvPr>
            <p:ph type="subTitle" idx="1"/>
          </p:nvPr>
        </p:nvSpPr>
        <p:spPr>
          <a:xfrm>
            <a:off x="4278702" y="3973380"/>
            <a:ext cx="3743864" cy="943676"/>
          </a:xfrm>
        </p:spPr>
        <p:txBody>
          <a:bodyPr>
            <a:noAutofit/>
          </a:bodyPr>
          <a:lstStyle/>
          <a:p>
            <a:r>
              <a:rPr lang="ru-RU" sz="6000" dirty="0" smtClean="0"/>
              <a:t>9</a:t>
            </a:r>
            <a:r>
              <a:rPr lang="en-US" sz="6000" dirty="0" smtClean="0"/>
              <a:t>-10</a:t>
            </a:r>
            <a:r>
              <a:rPr lang="ru-RU" sz="6000" dirty="0" smtClean="0"/>
              <a:t> </a:t>
            </a:r>
            <a:r>
              <a:rPr lang="ru-RU" sz="6000" dirty="0" smtClean="0"/>
              <a:t>класс</a:t>
            </a:r>
            <a:endParaRPr lang="ru-RU" sz="60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4295" y="4269355"/>
            <a:ext cx="1995798" cy="1995798"/>
          </a:xfrm>
          <a:prstGeom prst="rect">
            <a:avLst/>
          </a:prstGeom>
        </p:spPr>
      </p:pic>
      <p:sp>
        <p:nvSpPr>
          <p:cNvPr id="6" name="Прямоугольник 5"/>
          <p:cNvSpPr/>
          <p:nvPr/>
        </p:nvSpPr>
        <p:spPr>
          <a:xfrm>
            <a:off x="8992656" y="3226279"/>
            <a:ext cx="3061822" cy="3312368"/>
          </a:xfrm>
          <a:prstGeom prst="rect">
            <a:avLst/>
          </a:prstGeom>
          <a:noFill/>
        </p:spPr>
        <p:txBody>
          <a:bodyPr wrap="none" lIns="91440" tIns="45720" rIns="91440" bIns="45720">
            <a:prstTxWarp prst="textArchDown">
              <a:avLst>
                <a:gd name="adj" fmla="val 1100615"/>
              </a:avLst>
            </a:prstTxWarp>
            <a:spAutoFit/>
          </a:bodyPr>
          <a:lstStyle/>
          <a:p>
            <a:pPr algn="ctr"/>
            <a:r>
              <a:rPr lang="ru-RU" sz="2000" dirty="0" smtClean="0">
                <a:ln w="22225">
                  <a:noFill/>
                  <a:prstDash val="solid"/>
                </a:ln>
              </a:rPr>
              <a:t> имени Пабло Неруды </a:t>
            </a:r>
            <a:endParaRPr lang="ru-RU" sz="2000" cap="none" spc="0" dirty="0">
              <a:ln w="22225">
                <a:noFill/>
                <a:prstDash val="solid"/>
              </a:ln>
              <a:effectLst/>
            </a:endParaRPr>
          </a:p>
        </p:txBody>
      </p:sp>
      <p:sp>
        <p:nvSpPr>
          <p:cNvPr id="7" name="Прямоугольник 6"/>
          <p:cNvSpPr/>
          <p:nvPr/>
        </p:nvSpPr>
        <p:spPr>
          <a:xfrm>
            <a:off x="9040276" y="3891285"/>
            <a:ext cx="2880320" cy="3042054"/>
          </a:xfrm>
          <a:prstGeom prst="rect">
            <a:avLst/>
          </a:prstGeom>
          <a:noFill/>
        </p:spPr>
        <p:txBody>
          <a:bodyPr wrap="none" lIns="91440" tIns="45720" rIns="91440" bIns="45720">
            <a:prstTxWarp prst="textButton">
              <a:avLst>
                <a:gd name="adj" fmla="val 10728514"/>
              </a:avLst>
            </a:prstTxWarp>
            <a:spAutoFit/>
          </a:bodyPr>
          <a:lstStyle/>
          <a:p>
            <a:pPr algn="ctr"/>
            <a:r>
              <a:rPr lang="ru-RU" sz="3600" dirty="0" smtClean="0">
                <a:ln w="22225">
                  <a:noFill/>
                  <a:prstDash val="solid"/>
                </a:ln>
              </a:rPr>
              <a:t>ГБОУ Школа № 1568</a:t>
            </a:r>
            <a:endParaRPr lang="ru-RU" sz="3600" cap="none" spc="0" dirty="0">
              <a:ln w="22225">
                <a:noFill/>
                <a:prstDash val="solid"/>
              </a:ln>
              <a:effectLst/>
            </a:endParaRPr>
          </a:p>
        </p:txBody>
      </p:sp>
    </p:spTree>
    <p:extLst>
      <p:ext uri="{BB962C8B-B14F-4D97-AF65-F5344CB8AC3E}">
        <p14:creationId xmlns:p14="http://schemas.microsoft.com/office/powerpoint/2010/main" val="254257672"/>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997" y="730371"/>
            <a:ext cx="10131425" cy="1456267"/>
          </a:xfrm>
        </p:spPr>
        <p:txBody>
          <a:bodyPr>
            <a:normAutofit/>
          </a:bodyPr>
          <a:lstStyle/>
          <a:p>
            <a:r>
              <a:rPr lang="ru-RU" sz="7200" b="1" dirty="0" smtClean="0"/>
              <a:t>Вопрос №7</a:t>
            </a:r>
            <a:endParaRPr lang="ru-RU" sz="7200" b="1" dirty="0"/>
          </a:p>
        </p:txBody>
      </p:sp>
      <p:sp>
        <p:nvSpPr>
          <p:cNvPr id="3" name="Объект 2"/>
          <p:cNvSpPr>
            <a:spLocks noGrp="1"/>
          </p:cNvSpPr>
          <p:nvPr>
            <p:ph idx="1"/>
          </p:nvPr>
        </p:nvSpPr>
        <p:spPr>
          <a:xfrm>
            <a:off x="503207" y="2467155"/>
            <a:ext cx="11013057" cy="4390845"/>
          </a:xfrm>
        </p:spPr>
        <p:txBody>
          <a:bodyPr>
            <a:noAutofit/>
          </a:bodyPr>
          <a:lstStyle/>
          <a:p>
            <a:pPr marL="0" indent="0" algn="ctr">
              <a:buNone/>
            </a:pPr>
            <a:r>
              <a:rPr lang="ru-RU" sz="4800" dirty="0"/>
              <a:t>В коробке лежат синие, красные и зелёные карандаши. Всего 20 штук. Синих в 6 раз больше, чем зелёных, красных меньше, чем синих.  Сколько в коробке красных карандашей? </a:t>
            </a:r>
            <a:endParaRPr lang="ru-RU" sz="4800" dirty="0" smtClean="0"/>
          </a:p>
        </p:txBody>
      </p:sp>
    </p:spTree>
    <p:extLst>
      <p:ext uri="{BB962C8B-B14F-4D97-AF65-F5344CB8AC3E}">
        <p14:creationId xmlns:p14="http://schemas.microsoft.com/office/powerpoint/2010/main" val="31932636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997" y="730371"/>
            <a:ext cx="10131425" cy="1456267"/>
          </a:xfrm>
        </p:spPr>
        <p:txBody>
          <a:bodyPr>
            <a:normAutofit/>
          </a:bodyPr>
          <a:lstStyle/>
          <a:p>
            <a:r>
              <a:rPr lang="ru-RU" sz="7200" b="1" dirty="0" smtClean="0"/>
              <a:t>Вопрос №8</a:t>
            </a:r>
            <a:endParaRPr lang="ru-RU" sz="7200" b="1" dirty="0"/>
          </a:p>
        </p:txBody>
      </p:sp>
      <p:sp>
        <p:nvSpPr>
          <p:cNvPr id="3" name="Объект 2"/>
          <p:cNvSpPr>
            <a:spLocks noGrp="1"/>
          </p:cNvSpPr>
          <p:nvPr>
            <p:ph idx="1"/>
          </p:nvPr>
        </p:nvSpPr>
        <p:spPr>
          <a:xfrm>
            <a:off x="503207" y="2467155"/>
            <a:ext cx="11013057" cy="4390845"/>
          </a:xfrm>
        </p:spPr>
        <p:txBody>
          <a:bodyPr>
            <a:noAutofit/>
          </a:bodyPr>
          <a:lstStyle/>
          <a:p>
            <a:pPr marL="0" indent="0" algn="ctr">
              <a:buNone/>
            </a:pPr>
            <a:r>
              <a:rPr lang="ru-RU" sz="4800" dirty="0"/>
              <a:t>Предположим, что у Вас и у Вашего друга имеется одинаковая сумма денег. Сколько денег Вы должны отдать другу, чтобы у него стало на 10 рублей больше, чем у Вас?</a:t>
            </a:r>
            <a:endParaRPr lang="ru-RU" sz="4800" dirty="0" smtClean="0"/>
          </a:p>
        </p:txBody>
      </p:sp>
    </p:spTree>
    <p:extLst>
      <p:ext uri="{BB962C8B-B14F-4D97-AF65-F5344CB8AC3E}">
        <p14:creationId xmlns:p14="http://schemas.microsoft.com/office/powerpoint/2010/main" val="32079352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997" y="730371"/>
            <a:ext cx="10131425" cy="1456267"/>
          </a:xfrm>
        </p:spPr>
        <p:txBody>
          <a:bodyPr>
            <a:normAutofit/>
          </a:bodyPr>
          <a:lstStyle/>
          <a:p>
            <a:r>
              <a:rPr lang="ru-RU" sz="7200" b="1" dirty="0" smtClean="0"/>
              <a:t>Вопрос №9</a:t>
            </a:r>
            <a:endParaRPr lang="ru-RU" sz="7200" b="1" dirty="0"/>
          </a:p>
        </p:txBody>
      </p:sp>
      <p:sp>
        <p:nvSpPr>
          <p:cNvPr id="3" name="Объект 2"/>
          <p:cNvSpPr>
            <a:spLocks noGrp="1"/>
          </p:cNvSpPr>
          <p:nvPr>
            <p:ph idx="1"/>
          </p:nvPr>
        </p:nvSpPr>
        <p:spPr>
          <a:xfrm>
            <a:off x="503207" y="2467155"/>
            <a:ext cx="11013057" cy="4390845"/>
          </a:xfrm>
        </p:spPr>
        <p:txBody>
          <a:bodyPr>
            <a:noAutofit/>
          </a:bodyPr>
          <a:lstStyle/>
          <a:p>
            <a:pPr marL="0" indent="0" algn="ctr">
              <a:buNone/>
            </a:pPr>
            <a:r>
              <a:rPr lang="ru-RU" sz="4800" dirty="0"/>
              <a:t>Найдите все натуральные числа, при делении которых на 7 в частном получится то же число, что и в остатке</a:t>
            </a:r>
            <a:endParaRPr lang="ru-RU" sz="4800" dirty="0" smtClean="0"/>
          </a:p>
        </p:txBody>
      </p:sp>
    </p:spTree>
    <p:extLst>
      <p:ext uri="{BB962C8B-B14F-4D97-AF65-F5344CB8AC3E}">
        <p14:creationId xmlns:p14="http://schemas.microsoft.com/office/powerpoint/2010/main" val="35917783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997" y="730371"/>
            <a:ext cx="10131425" cy="1456267"/>
          </a:xfrm>
        </p:spPr>
        <p:txBody>
          <a:bodyPr>
            <a:normAutofit/>
          </a:bodyPr>
          <a:lstStyle/>
          <a:p>
            <a:r>
              <a:rPr lang="ru-RU" sz="7200" b="1" dirty="0" smtClean="0"/>
              <a:t>Вопрос №10</a:t>
            </a:r>
            <a:endParaRPr lang="ru-RU" sz="7200" b="1" dirty="0"/>
          </a:p>
        </p:txBody>
      </p:sp>
      <p:sp>
        <p:nvSpPr>
          <p:cNvPr id="3" name="Объект 2"/>
          <p:cNvSpPr>
            <a:spLocks noGrp="1"/>
          </p:cNvSpPr>
          <p:nvPr>
            <p:ph idx="1"/>
          </p:nvPr>
        </p:nvSpPr>
        <p:spPr>
          <a:xfrm>
            <a:off x="503207" y="2467155"/>
            <a:ext cx="11013057" cy="4390845"/>
          </a:xfrm>
        </p:spPr>
        <p:txBody>
          <a:bodyPr>
            <a:noAutofit/>
          </a:bodyPr>
          <a:lstStyle/>
          <a:p>
            <a:pPr marL="0" indent="0" algn="ctr">
              <a:buNone/>
            </a:pPr>
            <a:r>
              <a:rPr lang="ru-RU" sz="4400" dirty="0"/>
              <a:t>В гимназии все ученики знают хотя бы один из древних языков – греческий </a:t>
            </a:r>
            <a:r>
              <a:rPr lang="ru-RU" sz="4400" dirty="0" smtClean="0"/>
              <a:t>или латынь</a:t>
            </a:r>
            <a:r>
              <a:rPr lang="ru-RU" sz="4400" dirty="0"/>
              <a:t>, некоторые – оба языка. 85% всех ребят знают греческий язык и 75% знают латынь. Какая часть учащихся знает оба языка? </a:t>
            </a:r>
            <a:endParaRPr lang="ru-RU" sz="4400" dirty="0" smtClean="0"/>
          </a:p>
        </p:txBody>
      </p:sp>
    </p:spTree>
    <p:extLst>
      <p:ext uri="{BB962C8B-B14F-4D97-AF65-F5344CB8AC3E}">
        <p14:creationId xmlns:p14="http://schemas.microsoft.com/office/powerpoint/2010/main" val="285866574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997" y="730371"/>
            <a:ext cx="10131425" cy="1456267"/>
          </a:xfrm>
        </p:spPr>
        <p:txBody>
          <a:bodyPr>
            <a:normAutofit/>
          </a:bodyPr>
          <a:lstStyle/>
          <a:p>
            <a:r>
              <a:rPr lang="ru-RU" sz="7200" b="1" dirty="0" smtClean="0"/>
              <a:t>Вопрос №11</a:t>
            </a:r>
            <a:endParaRPr lang="ru-RU" sz="7200" b="1" dirty="0"/>
          </a:p>
        </p:txBody>
      </p:sp>
      <p:sp>
        <p:nvSpPr>
          <p:cNvPr id="3" name="Объект 2"/>
          <p:cNvSpPr>
            <a:spLocks noGrp="1"/>
          </p:cNvSpPr>
          <p:nvPr>
            <p:ph idx="1"/>
          </p:nvPr>
        </p:nvSpPr>
        <p:spPr>
          <a:xfrm>
            <a:off x="503207" y="2467155"/>
            <a:ext cx="11013057" cy="4390845"/>
          </a:xfrm>
        </p:spPr>
        <p:txBody>
          <a:bodyPr>
            <a:noAutofit/>
          </a:bodyPr>
          <a:lstStyle/>
          <a:p>
            <a:pPr marL="0" indent="0" algn="ctr">
              <a:buNone/>
            </a:pPr>
            <a:r>
              <a:rPr lang="ru-RU" sz="4000" dirty="0"/>
              <a:t>Имеется 19 гирек весом 1 г, 2 г, 3 г, ..., 19 г. Девять из них – железные, девять – бронзовые и одна – золотая. Известно, что общий вес всех железных гирек на 90 г больше, чем общий вес бронзовых.</a:t>
            </a:r>
            <a:br>
              <a:rPr lang="ru-RU" sz="4000" dirty="0"/>
            </a:br>
            <a:r>
              <a:rPr lang="ru-RU" sz="4000" dirty="0"/>
              <a:t>Найдите вес золотой гирьки.</a:t>
            </a:r>
            <a:endParaRPr lang="ru-RU" sz="4000" dirty="0" smtClean="0"/>
          </a:p>
        </p:txBody>
      </p:sp>
    </p:spTree>
    <p:extLst>
      <p:ext uri="{BB962C8B-B14F-4D97-AF65-F5344CB8AC3E}">
        <p14:creationId xmlns:p14="http://schemas.microsoft.com/office/powerpoint/2010/main" val="32963235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997" y="730371"/>
            <a:ext cx="10131425" cy="1456267"/>
          </a:xfrm>
        </p:spPr>
        <p:txBody>
          <a:bodyPr>
            <a:normAutofit/>
          </a:bodyPr>
          <a:lstStyle/>
          <a:p>
            <a:r>
              <a:rPr lang="ru-RU" sz="7200" b="1" dirty="0" smtClean="0"/>
              <a:t>Вопрос №12</a:t>
            </a:r>
            <a:endParaRPr lang="ru-RU" sz="7200" b="1" dirty="0"/>
          </a:p>
        </p:txBody>
      </p:sp>
      <p:sp>
        <p:nvSpPr>
          <p:cNvPr id="3" name="Объект 2"/>
          <p:cNvSpPr>
            <a:spLocks noGrp="1"/>
          </p:cNvSpPr>
          <p:nvPr>
            <p:ph idx="1"/>
          </p:nvPr>
        </p:nvSpPr>
        <p:spPr>
          <a:xfrm>
            <a:off x="503207" y="2467155"/>
            <a:ext cx="11013057" cy="4390845"/>
          </a:xfrm>
        </p:spPr>
        <p:txBody>
          <a:bodyPr>
            <a:noAutofit/>
          </a:bodyPr>
          <a:lstStyle/>
          <a:p>
            <a:pPr marL="0" indent="0" algn="ctr">
              <a:buNone/>
            </a:pPr>
            <a:r>
              <a:rPr lang="ru-RU" sz="4000" dirty="0"/>
              <a:t>Простые числа имеют только два различных делителя – единицу и само это число. А какие числа имеют только три различных делителя? </a:t>
            </a:r>
            <a:endParaRPr lang="ru-RU" sz="4000" dirty="0" smtClean="0"/>
          </a:p>
        </p:txBody>
      </p:sp>
    </p:spTree>
    <p:extLst>
      <p:ext uri="{BB962C8B-B14F-4D97-AF65-F5344CB8AC3E}">
        <p14:creationId xmlns:p14="http://schemas.microsoft.com/office/powerpoint/2010/main" val="177299820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997" y="730371"/>
            <a:ext cx="10131425" cy="1456267"/>
          </a:xfrm>
        </p:spPr>
        <p:txBody>
          <a:bodyPr>
            <a:normAutofit/>
          </a:bodyPr>
          <a:lstStyle/>
          <a:p>
            <a:r>
              <a:rPr lang="ru-RU" sz="7200" b="1" dirty="0" smtClean="0"/>
              <a:t>Вопрос №13</a:t>
            </a:r>
            <a:endParaRPr lang="ru-RU" sz="7200" b="1" dirty="0"/>
          </a:p>
        </p:txBody>
      </p:sp>
      <p:sp>
        <p:nvSpPr>
          <p:cNvPr id="3" name="Объект 2"/>
          <p:cNvSpPr>
            <a:spLocks noGrp="1"/>
          </p:cNvSpPr>
          <p:nvPr>
            <p:ph idx="1"/>
          </p:nvPr>
        </p:nvSpPr>
        <p:spPr>
          <a:xfrm>
            <a:off x="503207" y="2467155"/>
            <a:ext cx="11013057" cy="4390845"/>
          </a:xfrm>
        </p:spPr>
        <p:txBody>
          <a:bodyPr>
            <a:noAutofit/>
          </a:bodyPr>
          <a:lstStyle/>
          <a:p>
            <a:pPr marL="0" indent="0" algn="ctr">
              <a:buNone/>
            </a:pPr>
            <a:r>
              <a:rPr lang="ru-RU" sz="5400" dirty="0"/>
              <a:t>На праздничном столе горят 7 свечей. 3 из них потушили. Сколько свечей останется?</a:t>
            </a:r>
            <a:endParaRPr lang="ru-RU" sz="5400" dirty="0" smtClean="0"/>
          </a:p>
        </p:txBody>
      </p:sp>
    </p:spTree>
    <p:extLst>
      <p:ext uri="{BB962C8B-B14F-4D97-AF65-F5344CB8AC3E}">
        <p14:creationId xmlns:p14="http://schemas.microsoft.com/office/powerpoint/2010/main" val="48892704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997" y="730371"/>
            <a:ext cx="10131425" cy="1456267"/>
          </a:xfrm>
        </p:spPr>
        <p:txBody>
          <a:bodyPr>
            <a:normAutofit/>
          </a:bodyPr>
          <a:lstStyle/>
          <a:p>
            <a:r>
              <a:rPr lang="ru-RU" sz="7200" b="1" dirty="0" smtClean="0"/>
              <a:t>Вопрос №14</a:t>
            </a:r>
            <a:endParaRPr lang="ru-RU" sz="7200" b="1" dirty="0"/>
          </a:p>
        </p:txBody>
      </p:sp>
      <p:sp>
        <p:nvSpPr>
          <p:cNvPr id="3" name="Объект 2"/>
          <p:cNvSpPr>
            <a:spLocks noGrp="1"/>
          </p:cNvSpPr>
          <p:nvPr>
            <p:ph idx="1"/>
          </p:nvPr>
        </p:nvSpPr>
        <p:spPr>
          <a:xfrm>
            <a:off x="503207" y="2467155"/>
            <a:ext cx="11013057" cy="4390845"/>
          </a:xfrm>
        </p:spPr>
        <p:txBody>
          <a:bodyPr>
            <a:noAutofit/>
          </a:bodyPr>
          <a:lstStyle/>
          <a:p>
            <a:pPr marL="0" indent="0" algn="ctr">
              <a:buNone/>
            </a:pPr>
            <a:r>
              <a:rPr lang="ru-RU" sz="4000" dirty="0"/>
              <a:t>Средний возраст одиннадцати игроков футбольной команды – 22 года. Во время матча один из игроков получил травму и ушёл с поля. Средний возраст оставшихся на поле игроков стал равен 21 году. Сколько лет футболисту, получившему травму? </a:t>
            </a:r>
            <a:endParaRPr lang="ru-RU" sz="4000" dirty="0" smtClean="0"/>
          </a:p>
        </p:txBody>
      </p:sp>
    </p:spTree>
    <p:extLst>
      <p:ext uri="{BB962C8B-B14F-4D97-AF65-F5344CB8AC3E}">
        <p14:creationId xmlns:p14="http://schemas.microsoft.com/office/powerpoint/2010/main" val="257877123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997" y="730371"/>
            <a:ext cx="10131425" cy="1456267"/>
          </a:xfrm>
        </p:spPr>
        <p:txBody>
          <a:bodyPr>
            <a:normAutofit/>
          </a:bodyPr>
          <a:lstStyle/>
          <a:p>
            <a:r>
              <a:rPr lang="ru-RU" sz="7200" b="1" dirty="0" smtClean="0"/>
              <a:t>Вопрос №15</a:t>
            </a:r>
            <a:endParaRPr lang="ru-RU" sz="7200" b="1" dirty="0"/>
          </a:p>
        </p:txBody>
      </p:sp>
      <p:sp>
        <p:nvSpPr>
          <p:cNvPr id="3" name="Объект 2"/>
          <p:cNvSpPr>
            <a:spLocks noGrp="1"/>
          </p:cNvSpPr>
          <p:nvPr>
            <p:ph idx="1"/>
          </p:nvPr>
        </p:nvSpPr>
        <p:spPr>
          <a:xfrm>
            <a:off x="520460" y="2648310"/>
            <a:ext cx="11013057" cy="4390845"/>
          </a:xfrm>
        </p:spPr>
        <p:txBody>
          <a:bodyPr>
            <a:noAutofit/>
          </a:bodyPr>
          <a:lstStyle/>
          <a:p>
            <a:pPr marL="0" indent="0" algn="ctr">
              <a:buNone/>
            </a:pPr>
            <a:r>
              <a:rPr lang="ru-RU" sz="5400" dirty="0"/>
              <a:t>Чему равна площадь треугольника со сторонами 18, 17, 35?</a:t>
            </a:r>
            <a:endParaRPr lang="ru-RU" sz="5400" dirty="0" smtClean="0"/>
          </a:p>
        </p:txBody>
      </p:sp>
    </p:spTree>
    <p:extLst>
      <p:ext uri="{BB962C8B-B14F-4D97-AF65-F5344CB8AC3E}">
        <p14:creationId xmlns:p14="http://schemas.microsoft.com/office/powerpoint/2010/main" val="7446441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997" y="730371"/>
            <a:ext cx="10131425" cy="1456267"/>
          </a:xfrm>
        </p:spPr>
        <p:txBody>
          <a:bodyPr>
            <a:normAutofit/>
          </a:bodyPr>
          <a:lstStyle/>
          <a:p>
            <a:r>
              <a:rPr lang="ru-RU" sz="7200" b="1" dirty="0" smtClean="0"/>
              <a:t>Вопрос №16</a:t>
            </a:r>
            <a:endParaRPr lang="ru-RU" sz="7200" b="1" dirty="0"/>
          </a:p>
        </p:txBody>
      </p:sp>
      <p:sp>
        <p:nvSpPr>
          <p:cNvPr id="3" name="Объект 2"/>
          <p:cNvSpPr>
            <a:spLocks noGrp="1"/>
          </p:cNvSpPr>
          <p:nvPr>
            <p:ph idx="1"/>
          </p:nvPr>
        </p:nvSpPr>
        <p:spPr>
          <a:xfrm>
            <a:off x="520460" y="2648310"/>
            <a:ext cx="11013057" cy="4390845"/>
          </a:xfrm>
        </p:spPr>
        <p:txBody>
          <a:bodyPr>
            <a:noAutofit/>
          </a:bodyPr>
          <a:lstStyle/>
          <a:p>
            <a:pPr marL="0" indent="0" algn="ctr">
              <a:buNone/>
            </a:pPr>
            <a:r>
              <a:rPr lang="ru-RU" sz="4800" dirty="0"/>
              <a:t>В треугольнике ABC на стороне AC отмечены точки D и E так, что AD = DE = EC. Может ли оказаться, что ∠ABD = ∠DBE = ∠EBC? </a:t>
            </a:r>
            <a:endParaRPr lang="ru-RU" sz="4800" dirty="0" smtClean="0"/>
          </a:p>
        </p:txBody>
      </p:sp>
    </p:spTree>
    <p:extLst>
      <p:ext uri="{BB962C8B-B14F-4D97-AF65-F5344CB8AC3E}">
        <p14:creationId xmlns:p14="http://schemas.microsoft.com/office/powerpoint/2010/main" val="279180799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19662" y="1069675"/>
            <a:ext cx="9144000" cy="1352088"/>
          </a:xfrm>
        </p:spPr>
        <p:txBody>
          <a:bodyPr/>
          <a:lstStyle/>
          <a:p>
            <a:r>
              <a:rPr lang="ru-RU" dirty="0" smtClean="0">
                <a:solidFill>
                  <a:srgbClr val="0070C0"/>
                </a:solidFill>
              </a:rPr>
              <a:t>Бланки ответов</a:t>
            </a:r>
            <a:endParaRPr lang="ru-RU" dirty="0">
              <a:solidFill>
                <a:srgbClr val="0070C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896827886"/>
              </p:ext>
            </p:extLst>
          </p:nvPr>
        </p:nvGraphicFramePr>
        <p:xfrm>
          <a:off x="2609970" y="2248634"/>
          <a:ext cx="6973978" cy="3229142"/>
        </p:xfrm>
        <a:graphic>
          <a:graphicData uri="http://schemas.openxmlformats.org/drawingml/2006/table">
            <a:tbl>
              <a:tblPr firstRow="1" bandRow="1">
                <a:tableStyleId>{5C22544A-7EE6-4342-B048-85BDC9FD1C3A}</a:tableStyleId>
              </a:tblPr>
              <a:tblGrid>
                <a:gridCol w="2066172">
                  <a:extLst>
                    <a:ext uri="{9D8B030D-6E8A-4147-A177-3AD203B41FA5}">
                      <a16:colId xmlns:a16="http://schemas.microsoft.com/office/drawing/2014/main" val="20000"/>
                    </a:ext>
                  </a:extLst>
                </a:gridCol>
                <a:gridCol w="4907806">
                  <a:extLst>
                    <a:ext uri="{9D8B030D-6E8A-4147-A177-3AD203B41FA5}">
                      <a16:colId xmlns:a16="http://schemas.microsoft.com/office/drawing/2014/main" val="20001"/>
                    </a:ext>
                  </a:extLst>
                </a:gridCol>
              </a:tblGrid>
              <a:tr h="461306">
                <a:tc>
                  <a:txBody>
                    <a:bodyPr/>
                    <a:lstStyle/>
                    <a:p>
                      <a:r>
                        <a:rPr lang="ru-RU" sz="2400" dirty="0" smtClean="0"/>
                        <a:t>ФИ</a:t>
                      </a:r>
                      <a:endParaRPr lang="ru-RU" sz="2400" dirty="0"/>
                    </a:p>
                  </a:txBody>
                  <a:tcPr/>
                </a:tc>
                <a:tc>
                  <a:txBody>
                    <a:bodyPr/>
                    <a:lstStyle/>
                    <a:p>
                      <a:r>
                        <a:rPr lang="ru-RU" sz="2400" dirty="0" smtClean="0"/>
                        <a:t>______________________</a:t>
                      </a:r>
                      <a:endParaRPr lang="ru-RU" sz="2400" dirty="0"/>
                    </a:p>
                  </a:txBody>
                  <a:tcPr/>
                </a:tc>
                <a:extLst>
                  <a:ext uri="{0D108BD9-81ED-4DB2-BD59-A6C34878D82A}">
                    <a16:rowId xmlns:a16="http://schemas.microsoft.com/office/drawing/2014/main" val="10000"/>
                  </a:ext>
                </a:extLst>
              </a:tr>
              <a:tr h="461306">
                <a:tc gridSpan="2">
                  <a:txBody>
                    <a:bodyPr/>
                    <a:lstStyle/>
                    <a:p>
                      <a:pPr algn="ctr"/>
                      <a:r>
                        <a:rPr lang="ru-RU" sz="2400" dirty="0" smtClean="0"/>
                        <a:t>ЭТАП 1</a:t>
                      </a:r>
                      <a:endParaRPr lang="ru-RU" sz="2400" dirty="0"/>
                    </a:p>
                  </a:txBody>
                  <a:tcPr/>
                </a:tc>
                <a:tc hMerge="1">
                  <a:txBody>
                    <a:bodyPr/>
                    <a:lstStyle/>
                    <a:p>
                      <a:endParaRPr lang="ru-RU"/>
                    </a:p>
                  </a:txBody>
                  <a:tcPr/>
                </a:tc>
                <a:extLst>
                  <a:ext uri="{0D108BD9-81ED-4DB2-BD59-A6C34878D82A}">
                    <a16:rowId xmlns:a16="http://schemas.microsoft.com/office/drawing/2014/main" val="10001"/>
                  </a:ext>
                </a:extLst>
              </a:tr>
              <a:tr h="461306">
                <a:tc>
                  <a:txBody>
                    <a:bodyPr/>
                    <a:lstStyle/>
                    <a:p>
                      <a:r>
                        <a:rPr lang="ru-RU" sz="2400" dirty="0" smtClean="0"/>
                        <a:t>1</a:t>
                      </a:r>
                      <a:endParaRPr lang="ru-RU" sz="2400" dirty="0"/>
                    </a:p>
                  </a:txBody>
                  <a:tcPr/>
                </a:tc>
                <a:tc>
                  <a:txBody>
                    <a:bodyPr/>
                    <a:lstStyle/>
                    <a:p>
                      <a:r>
                        <a:rPr lang="ru-RU" sz="2400" dirty="0" smtClean="0"/>
                        <a:t>45</a:t>
                      </a:r>
                      <a:endParaRPr lang="ru-RU" sz="2400" dirty="0"/>
                    </a:p>
                  </a:txBody>
                  <a:tcPr/>
                </a:tc>
                <a:extLst>
                  <a:ext uri="{0D108BD9-81ED-4DB2-BD59-A6C34878D82A}">
                    <a16:rowId xmlns:a16="http://schemas.microsoft.com/office/drawing/2014/main" val="10002"/>
                  </a:ext>
                </a:extLst>
              </a:tr>
              <a:tr h="461306">
                <a:tc>
                  <a:txBody>
                    <a:bodyPr/>
                    <a:lstStyle/>
                    <a:p>
                      <a:r>
                        <a:rPr lang="ru-RU" sz="2400" dirty="0" smtClean="0"/>
                        <a:t>2</a:t>
                      </a:r>
                      <a:endParaRPr lang="ru-RU" sz="2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2400" dirty="0" smtClean="0"/>
                        <a:t>Пифагор</a:t>
                      </a:r>
                    </a:p>
                  </a:txBody>
                  <a:tcPr/>
                </a:tc>
                <a:extLst>
                  <a:ext uri="{0D108BD9-81ED-4DB2-BD59-A6C34878D82A}">
                    <a16:rowId xmlns:a16="http://schemas.microsoft.com/office/drawing/2014/main" val="10003"/>
                  </a:ext>
                </a:extLst>
              </a:tr>
              <a:tr h="461306">
                <a:tc>
                  <a:txBody>
                    <a:bodyPr/>
                    <a:lstStyle/>
                    <a:p>
                      <a:r>
                        <a:rPr lang="ru-RU" sz="2400" dirty="0" smtClean="0"/>
                        <a:t>...</a:t>
                      </a:r>
                      <a:endParaRPr lang="ru-RU" sz="2400" dirty="0"/>
                    </a:p>
                  </a:txBody>
                  <a:tcPr/>
                </a:tc>
                <a:tc>
                  <a:txBody>
                    <a:bodyPr/>
                    <a:lstStyle/>
                    <a:p>
                      <a:r>
                        <a:rPr lang="ru-RU" sz="2400" dirty="0" smtClean="0"/>
                        <a:t>…</a:t>
                      </a:r>
                      <a:endParaRPr lang="ru-RU" sz="2400" dirty="0"/>
                    </a:p>
                  </a:txBody>
                  <a:tcPr/>
                </a:tc>
                <a:extLst>
                  <a:ext uri="{0D108BD9-81ED-4DB2-BD59-A6C34878D82A}">
                    <a16:rowId xmlns:a16="http://schemas.microsoft.com/office/drawing/2014/main" val="10004"/>
                  </a:ext>
                </a:extLst>
              </a:tr>
              <a:tr h="461306">
                <a:tc>
                  <a:txBody>
                    <a:bodyPr/>
                    <a:lstStyle/>
                    <a:p>
                      <a:r>
                        <a:rPr lang="ru-RU" sz="2400" dirty="0" smtClean="0"/>
                        <a:t>19</a:t>
                      </a:r>
                      <a:endParaRPr lang="ru-RU" sz="2400" dirty="0"/>
                    </a:p>
                  </a:txBody>
                  <a:tcPr/>
                </a:tc>
                <a:tc>
                  <a:txBody>
                    <a:bodyPr/>
                    <a:lstStyle/>
                    <a:p>
                      <a:r>
                        <a:rPr lang="ru-RU" sz="2400" dirty="0" smtClean="0"/>
                        <a:t>888981</a:t>
                      </a:r>
                      <a:endParaRPr lang="ru-RU" sz="2400" dirty="0"/>
                    </a:p>
                  </a:txBody>
                  <a:tcPr/>
                </a:tc>
                <a:extLst>
                  <a:ext uri="{0D108BD9-81ED-4DB2-BD59-A6C34878D82A}">
                    <a16:rowId xmlns:a16="http://schemas.microsoft.com/office/drawing/2014/main" val="10005"/>
                  </a:ext>
                </a:extLst>
              </a:tr>
              <a:tr h="461306">
                <a:tc>
                  <a:txBody>
                    <a:bodyPr/>
                    <a:lstStyle/>
                    <a:p>
                      <a:r>
                        <a:rPr lang="ru-RU" sz="2400" dirty="0" smtClean="0"/>
                        <a:t>20</a:t>
                      </a:r>
                      <a:endParaRPr lang="ru-RU" sz="2400" dirty="0"/>
                    </a:p>
                  </a:txBody>
                  <a:tcPr/>
                </a:tc>
                <a:tc>
                  <a:txBody>
                    <a:bodyPr/>
                    <a:lstStyle/>
                    <a:p>
                      <a:r>
                        <a:rPr lang="ru-RU" sz="2400" dirty="0" smtClean="0"/>
                        <a:t>В пересечении</a:t>
                      </a:r>
                      <a:endParaRPr lang="ru-RU" sz="24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69315935"/>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997" y="730371"/>
            <a:ext cx="10131425" cy="1456267"/>
          </a:xfrm>
        </p:spPr>
        <p:txBody>
          <a:bodyPr>
            <a:normAutofit/>
          </a:bodyPr>
          <a:lstStyle/>
          <a:p>
            <a:r>
              <a:rPr lang="ru-RU" sz="7200" b="1" dirty="0" smtClean="0"/>
              <a:t>Вопрос №17</a:t>
            </a:r>
            <a:endParaRPr lang="ru-RU" sz="7200" b="1" dirty="0"/>
          </a:p>
        </p:txBody>
      </p:sp>
      <p:sp>
        <p:nvSpPr>
          <p:cNvPr id="3" name="Объект 2"/>
          <p:cNvSpPr>
            <a:spLocks noGrp="1"/>
          </p:cNvSpPr>
          <p:nvPr>
            <p:ph idx="1"/>
          </p:nvPr>
        </p:nvSpPr>
        <p:spPr>
          <a:xfrm>
            <a:off x="520460" y="2648310"/>
            <a:ext cx="11013057" cy="4390845"/>
          </a:xfrm>
        </p:spPr>
        <p:txBody>
          <a:bodyPr>
            <a:noAutofit/>
          </a:bodyPr>
          <a:lstStyle/>
          <a:p>
            <a:pPr marL="0" indent="0" algn="ctr">
              <a:buNone/>
            </a:pPr>
            <a:r>
              <a:rPr lang="ru-RU" sz="4800" dirty="0"/>
              <a:t>На глобусе проведены 17 параллелей и 36 меридианов. На сколько частей разделена поверхность глобуса? </a:t>
            </a:r>
            <a:endParaRPr lang="ru-RU" sz="4800" dirty="0" smtClean="0"/>
          </a:p>
        </p:txBody>
      </p:sp>
    </p:spTree>
    <p:extLst>
      <p:ext uri="{BB962C8B-B14F-4D97-AF65-F5344CB8AC3E}">
        <p14:creationId xmlns:p14="http://schemas.microsoft.com/office/powerpoint/2010/main" val="18445326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997" y="730371"/>
            <a:ext cx="10131425" cy="1456267"/>
          </a:xfrm>
        </p:spPr>
        <p:txBody>
          <a:bodyPr>
            <a:normAutofit/>
          </a:bodyPr>
          <a:lstStyle/>
          <a:p>
            <a:r>
              <a:rPr lang="ru-RU" sz="7200" b="1" dirty="0" smtClean="0"/>
              <a:t>Вопрос №18</a:t>
            </a:r>
            <a:endParaRPr lang="ru-RU" sz="7200" b="1" dirty="0"/>
          </a:p>
        </p:txBody>
      </p:sp>
      <p:sp>
        <p:nvSpPr>
          <p:cNvPr id="3" name="Объект 2"/>
          <p:cNvSpPr>
            <a:spLocks noGrp="1"/>
          </p:cNvSpPr>
          <p:nvPr>
            <p:ph idx="1"/>
          </p:nvPr>
        </p:nvSpPr>
        <p:spPr>
          <a:xfrm>
            <a:off x="399690" y="2544792"/>
            <a:ext cx="11487510" cy="4390845"/>
          </a:xfrm>
        </p:spPr>
        <p:txBody>
          <a:bodyPr>
            <a:noAutofit/>
          </a:bodyPr>
          <a:lstStyle/>
          <a:p>
            <a:pPr marL="0" indent="0">
              <a:buNone/>
            </a:pPr>
            <a:r>
              <a:rPr lang="ru-RU" sz="4400" dirty="0" smtClean="0"/>
              <a:t>На </a:t>
            </a:r>
            <a:r>
              <a:rPr lang="ru-RU" sz="4400" dirty="0"/>
              <a:t>доске написано число </a:t>
            </a:r>
            <a:r>
              <a:rPr lang="ru-RU" sz="4400" dirty="0" smtClean="0"/>
              <a:t>8</a:t>
            </a:r>
            <a:r>
              <a:rPr lang="en-US" sz="4400" baseline="30000" dirty="0" smtClean="0"/>
              <a:t>n</a:t>
            </a:r>
            <a:r>
              <a:rPr lang="ru-RU" sz="4400" dirty="0" smtClean="0"/>
              <a:t>. </a:t>
            </a:r>
            <a:r>
              <a:rPr lang="ru-RU" sz="4400" dirty="0"/>
              <a:t>У </a:t>
            </a:r>
            <a:r>
              <a:rPr lang="ru-RU" sz="4400" dirty="0" smtClean="0"/>
              <a:t>него </a:t>
            </a:r>
            <a:r>
              <a:rPr lang="ru-RU" sz="4400" dirty="0"/>
              <a:t>вычисляется сумма цифр, у </a:t>
            </a:r>
            <a:r>
              <a:rPr lang="ru-RU" sz="4400" dirty="0" smtClean="0"/>
              <a:t>полученного числа вновь </a:t>
            </a:r>
            <a:r>
              <a:rPr lang="ru-RU" sz="4400" dirty="0"/>
              <a:t>вычисляется сумма цифр, и так далее, до тех пор, пока не </a:t>
            </a:r>
            <a:r>
              <a:rPr lang="ru-RU" sz="4400" dirty="0" smtClean="0"/>
              <a:t>получится однозначное число. Что </a:t>
            </a:r>
            <a:r>
              <a:rPr lang="ru-RU" sz="4400" dirty="0"/>
              <a:t>это за число, если </a:t>
            </a:r>
            <a:r>
              <a:rPr lang="en-US" sz="4400" dirty="0" smtClean="0"/>
              <a:t>n</a:t>
            </a:r>
            <a:r>
              <a:rPr lang="ru-RU" sz="4400" dirty="0" smtClean="0"/>
              <a:t>=1989</a:t>
            </a:r>
            <a:r>
              <a:rPr lang="ru-RU" sz="4400" dirty="0"/>
              <a:t>?</a:t>
            </a:r>
          </a:p>
          <a:p>
            <a:pPr marL="0" indent="0" algn="ctr">
              <a:buNone/>
            </a:pPr>
            <a:endParaRPr lang="ru-RU" sz="4800" dirty="0" smtClean="0"/>
          </a:p>
        </p:txBody>
      </p:sp>
    </p:spTree>
    <p:extLst>
      <p:ext uri="{BB962C8B-B14F-4D97-AF65-F5344CB8AC3E}">
        <p14:creationId xmlns:p14="http://schemas.microsoft.com/office/powerpoint/2010/main" val="26806753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997" y="730371"/>
            <a:ext cx="10131425" cy="1456267"/>
          </a:xfrm>
        </p:spPr>
        <p:txBody>
          <a:bodyPr>
            <a:normAutofit/>
          </a:bodyPr>
          <a:lstStyle/>
          <a:p>
            <a:r>
              <a:rPr lang="ru-RU" sz="7200" b="1" dirty="0" smtClean="0"/>
              <a:t>Вопрос №19</a:t>
            </a:r>
            <a:endParaRPr lang="ru-RU" sz="7200" b="1" dirty="0"/>
          </a:p>
        </p:txBody>
      </p:sp>
      <p:sp>
        <p:nvSpPr>
          <p:cNvPr id="3" name="Объект 2"/>
          <p:cNvSpPr>
            <a:spLocks noGrp="1"/>
          </p:cNvSpPr>
          <p:nvPr>
            <p:ph idx="1"/>
          </p:nvPr>
        </p:nvSpPr>
        <p:spPr>
          <a:xfrm>
            <a:off x="520460" y="2648310"/>
            <a:ext cx="11254597" cy="4390845"/>
          </a:xfrm>
        </p:spPr>
        <p:txBody>
          <a:bodyPr>
            <a:noAutofit/>
          </a:bodyPr>
          <a:lstStyle/>
          <a:p>
            <a:pPr marL="0" indent="0" algn="ctr">
              <a:buNone/>
            </a:pPr>
            <a:r>
              <a:rPr lang="ru-RU" sz="3600" dirty="0"/>
              <a:t>В соревнованиях по толканию ядра участвуют 6 спортсменов из Великобритании, 3 спортсмена из Франции, 6 спортсменов из Германии и 10 — из Италии. Порядок, в котором выступают спортсмены, определяется жребием. Найдите вероятность того, что спортсмен, который выступает последним, окажется из Франции. </a:t>
            </a:r>
            <a:endParaRPr lang="ru-RU" sz="3600" dirty="0" smtClean="0"/>
          </a:p>
        </p:txBody>
      </p:sp>
    </p:spTree>
    <p:extLst>
      <p:ext uri="{BB962C8B-B14F-4D97-AF65-F5344CB8AC3E}">
        <p14:creationId xmlns:p14="http://schemas.microsoft.com/office/powerpoint/2010/main" val="187898200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997" y="730371"/>
            <a:ext cx="10131425" cy="1456267"/>
          </a:xfrm>
        </p:spPr>
        <p:txBody>
          <a:bodyPr>
            <a:normAutofit/>
          </a:bodyPr>
          <a:lstStyle/>
          <a:p>
            <a:r>
              <a:rPr lang="ru-RU" sz="7200" b="1" dirty="0" smtClean="0"/>
              <a:t>Вопрос №20</a:t>
            </a:r>
            <a:endParaRPr lang="ru-RU" sz="7200" b="1" dirty="0"/>
          </a:p>
        </p:txBody>
      </p:sp>
      <p:sp>
        <p:nvSpPr>
          <p:cNvPr id="3" name="Объект 2"/>
          <p:cNvSpPr>
            <a:spLocks noGrp="1"/>
          </p:cNvSpPr>
          <p:nvPr>
            <p:ph idx="1"/>
          </p:nvPr>
        </p:nvSpPr>
        <p:spPr>
          <a:xfrm>
            <a:off x="520460" y="2648310"/>
            <a:ext cx="11254597" cy="4390845"/>
          </a:xfrm>
        </p:spPr>
        <p:txBody>
          <a:bodyPr>
            <a:noAutofit/>
          </a:bodyPr>
          <a:lstStyle/>
          <a:p>
            <a:pPr marL="0" indent="0" algn="ctr">
              <a:buNone/>
            </a:pPr>
            <a:r>
              <a:rPr lang="ru-RU" sz="5400" dirty="0" smtClean="0"/>
              <a:t>Сколько </a:t>
            </a:r>
            <a:r>
              <a:rPr lang="ru-RU" sz="5400" dirty="0"/>
              <a:t>граней имеет шестигранный карандаш, который ни разу не затачивали?</a:t>
            </a:r>
            <a:endParaRPr lang="ru-RU" sz="5400" dirty="0" smtClean="0"/>
          </a:p>
        </p:txBody>
      </p:sp>
    </p:spTree>
    <p:extLst>
      <p:ext uri="{BB962C8B-B14F-4D97-AF65-F5344CB8AC3E}">
        <p14:creationId xmlns:p14="http://schemas.microsoft.com/office/powerpoint/2010/main" val="169712274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636" y="1089742"/>
            <a:ext cx="10557295" cy="3904951"/>
          </a:xfrm>
        </p:spPr>
        <p:txBody>
          <a:bodyPr>
            <a:noAutofit/>
          </a:bodyPr>
          <a:lstStyle/>
          <a:p>
            <a:pPr algn="ctr"/>
            <a:r>
              <a:rPr lang="ru-RU" sz="8000" dirty="0" smtClean="0"/>
              <a:t>Этап 2</a:t>
            </a:r>
            <a:br>
              <a:rPr lang="ru-RU" sz="8000" dirty="0" smtClean="0"/>
            </a:br>
            <a:r>
              <a:rPr lang="ru-RU" sz="8000" dirty="0" smtClean="0"/>
              <a:t>Специальные категории</a:t>
            </a:r>
            <a:br>
              <a:rPr lang="ru-RU" sz="8000" dirty="0" smtClean="0"/>
            </a:br>
            <a:r>
              <a:rPr lang="ru-RU" sz="8000" dirty="0" smtClean="0"/>
              <a:t>Стоимость – 1-3 балла</a:t>
            </a:r>
            <a:endParaRPr lang="ru-RU" sz="8000" dirty="0"/>
          </a:p>
        </p:txBody>
      </p:sp>
    </p:spTree>
    <p:extLst>
      <p:ext uri="{BB962C8B-B14F-4D97-AF65-F5344CB8AC3E}">
        <p14:creationId xmlns:p14="http://schemas.microsoft.com/office/powerpoint/2010/main" val="931270525"/>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4209724208"/>
              </p:ext>
            </p:extLst>
          </p:nvPr>
        </p:nvGraphicFramePr>
        <p:xfrm>
          <a:off x="0" y="3"/>
          <a:ext cx="12192000" cy="6857996"/>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438541">
                <a:tc>
                  <a:txBody>
                    <a:bodyPr/>
                    <a:lstStyle/>
                    <a:p>
                      <a:pPr algn="ctr"/>
                      <a:r>
                        <a:rPr lang="ru-RU" sz="3200" b="1" dirty="0" smtClean="0"/>
                        <a:t>Геометрия</a:t>
                      </a:r>
                    </a:p>
                    <a:p>
                      <a:pPr algn="ctr"/>
                      <a:r>
                        <a:rPr lang="ru-RU" sz="3200" b="1" dirty="0" smtClean="0"/>
                        <a:t>3</a:t>
                      </a:r>
                      <a:r>
                        <a:rPr lang="ru-RU" sz="3200" b="1" baseline="0" dirty="0" smtClean="0"/>
                        <a:t> балла</a:t>
                      </a:r>
                      <a:endParaRPr lang="ru-RU" sz="3200" b="1" dirty="0" smtClean="0"/>
                    </a:p>
                  </a:txBody>
                  <a:tcPr/>
                </a:tc>
                <a:tc>
                  <a:txBody>
                    <a:bodyPr/>
                    <a:lstStyle/>
                    <a:p>
                      <a:pPr algn="ctr"/>
                      <a:r>
                        <a:rPr lang="ru-RU" sz="2800" b="1" dirty="0" smtClean="0"/>
                        <a:t>Алгебра</a:t>
                      </a:r>
                    </a:p>
                    <a:p>
                      <a:pPr algn="ctr"/>
                      <a:r>
                        <a:rPr lang="ru-RU" sz="2800" b="1" dirty="0" smtClean="0"/>
                        <a:t>3</a:t>
                      </a:r>
                      <a:r>
                        <a:rPr lang="ru-RU" sz="2800" b="1" baseline="0" dirty="0" smtClean="0"/>
                        <a:t> балла</a:t>
                      </a:r>
                      <a:endParaRPr lang="ru-RU" sz="2800" b="1" dirty="0" smtClean="0"/>
                    </a:p>
                    <a:p>
                      <a:pPr algn="ctr"/>
                      <a:endParaRPr lang="ru-RU" sz="2800" b="1" dirty="0"/>
                    </a:p>
                  </a:txBody>
                  <a:tcPr/>
                </a:tc>
                <a:tc>
                  <a:txBody>
                    <a:bodyPr/>
                    <a:lstStyle/>
                    <a:p>
                      <a:pPr algn="ctr"/>
                      <a:r>
                        <a:rPr lang="ru-RU" sz="2800" b="1" dirty="0" smtClean="0"/>
                        <a:t>Вероятность</a:t>
                      </a:r>
                    </a:p>
                    <a:p>
                      <a:pPr algn="ctr"/>
                      <a:r>
                        <a:rPr lang="ru-RU" sz="2800" b="1" dirty="0" smtClean="0"/>
                        <a:t>Проценты</a:t>
                      </a:r>
                    </a:p>
                    <a:p>
                      <a:pPr algn="ctr"/>
                      <a:r>
                        <a:rPr lang="ru-RU" sz="2800" b="1" dirty="0" smtClean="0"/>
                        <a:t>2 балла</a:t>
                      </a:r>
                      <a:endParaRPr lang="ru-RU" sz="2800" b="1" dirty="0"/>
                    </a:p>
                  </a:txBody>
                  <a:tcPr/>
                </a:tc>
                <a:tc>
                  <a:txBody>
                    <a:bodyPr/>
                    <a:lstStyle/>
                    <a:p>
                      <a:pPr algn="ctr"/>
                      <a:r>
                        <a:rPr lang="ru-RU" sz="2800" b="1" dirty="0" smtClean="0"/>
                        <a:t>Разное</a:t>
                      </a:r>
                    </a:p>
                    <a:p>
                      <a:pPr algn="ctr"/>
                      <a:r>
                        <a:rPr lang="ru-RU" sz="2800" b="1" dirty="0" smtClean="0"/>
                        <a:t>1 балл</a:t>
                      </a:r>
                      <a:endParaRPr lang="ru-RU" sz="2800" b="1" dirty="0"/>
                    </a:p>
                  </a:txBody>
                  <a:tcPr/>
                </a:tc>
                <a:extLst>
                  <a:ext uri="{0D108BD9-81ED-4DB2-BD59-A6C34878D82A}">
                    <a16:rowId xmlns:a16="http://schemas.microsoft.com/office/drawing/2014/main" val="10000"/>
                  </a:ext>
                </a:extLst>
              </a:tr>
              <a:tr h="1083891">
                <a:tc>
                  <a:txBody>
                    <a:bodyPr/>
                    <a:lstStyle/>
                    <a:p>
                      <a:pPr algn="ctr"/>
                      <a:r>
                        <a:rPr lang="en-US" sz="2800" b="1" dirty="0" smtClean="0">
                          <a:hlinkClick r:id="rId2" action="ppaction://hlinksldjump"/>
                        </a:rPr>
                        <a:t>I</a:t>
                      </a:r>
                      <a:r>
                        <a:rPr lang="ru-RU" sz="2800" b="1" baseline="0" dirty="0" smtClean="0">
                          <a:hlinkClick r:id="rId2" action="ppaction://hlinksldjump"/>
                        </a:rPr>
                        <a:t> вопрос</a:t>
                      </a:r>
                      <a:endParaRPr lang="ru-RU" sz="2800" b="1" dirty="0"/>
                    </a:p>
                  </a:txBody>
                  <a:tcPr/>
                </a:tc>
                <a:tc>
                  <a:txBody>
                    <a:bodyPr/>
                    <a:lstStyle/>
                    <a:p>
                      <a:pPr algn="ctr"/>
                      <a:r>
                        <a:rPr lang="en-US" sz="2800" b="1" dirty="0" smtClean="0">
                          <a:hlinkClick r:id="rId3" action="ppaction://hlinksldjump"/>
                        </a:rPr>
                        <a:t>I</a:t>
                      </a:r>
                      <a:r>
                        <a:rPr lang="ru-RU" sz="2800" b="1" baseline="0" dirty="0" smtClean="0">
                          <a:hlinkClick r:id="rId3" action="ppaction://hlinksldjump"/>
                        </a:rPr>
                        <a:t> вопрос</a:t>
                      </a:r>
                      <a:endParaRPr lang="ru-RU" sz="2800" b="1" dirty="0"/>
                    </a:p>
                  </a:txBody>
                  <a:tcPr/>
                </a:tc>
                <a:tc>
                  <a:txBody>
                    <a:bodyPr/>
                    <a:lstStyle/>
                    <a:p>
                      <a:pPr algn="ctr"/>
                      <a:r>
                        <a:rPr lang="en-US" sz="2800" b="1" dirty="0" smtClean="0">
                          <a:hlinkClick r:id="rId4" action="ppaction://hlinksldjump"/>
                        </a:rPr>
                        <a:t>I</a:t>
                      </a:r>
                      <a:r>
                        <a:rPr lang="ru-RU" sz="2800" b="1" baseline="0" dirty="0" smtClean="0">
                          <a:hlinkClick r:id="rId4" action="ppaction://hlinksldjump"/>
                        </a:rPr>
                        <a:t> вопрос</a:t>
                      </a:r>
                      <a:endParaRPr lang="ru-RU" sz="2800" b="1" dirty="0"/>
                    </a:p>
                  </a:txBody>
                  <a:tcPr/>
                </a:tc>
                <a:tc>
                  <a:txBody>
                    <a:bodyPr/>
                    <a:lstStyle/>
                    <a:p>
                      <a:pPr algn="ctr"/>
                      <a:r>
                        <a:rPr lang="en-US" sz="2800" b="1" u="none" dirty="0" smtClean="0">
                          <a:hlinkClick r:id="rId5" action="ppaction://hlinksldjump"/>
                        </a:rPr>
                        <a:t>I</a:t>
                      </a:r>
                      <a:r>
                        <a:rPr lang="ru-RU" sz="2800" b="1" u="none" baseline="0" dirty="0" smtClean="0">
                          <a:hlinkClick r:id="rId5" action="ppaction://hlinksldjump"/>
                        </a:rPr>
                        <a:t> вопрос</a:t>
                      </a:r>
                      <a:endParaRPr lang="ru-RU" sz="2800" b="1" u="none" dirty="0"/>
                    </a:p>
                  </a:txBody>
                  <a:tcPr/>
                </a:tc>
                <a:extLst>
                  <a:ext uri="{0D108BD9-81ED-4DB2-BD59-A6C34878D82A}">
                    <a16:rowId xmlns:a16="http://schemas.microsoft.com/office/drawing/2014/main" val="10001"/>
                  </a:ext>
                </a:extLst>
              </a:tr>
              <a:tr h="108389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smtClean="0">
                          <a:hlinkClick r:id="rId6" action="ppaction://hlinksldjump"/>
                        </a:rPr>
                        <a:t>II</a:t>
                      </a:r>
                      <a:r>
                        <a:rPr lang="ru-RU" sz="2800" b="1" baseline="0" dirty="0" smtClean="0">
                          <a:hlinkClick r:id="rId6" action="ppaction://hlinksldjump"/>
                        </a:rPr>
                        <a:t> вопрос</a:t>
                      </a:r>
                      <a:endParaRPr lang="ru-RU" sz="2800" b="1" dirty="0" smtClean="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smtClean="0">
                          <a:hlinkClick r:id="rId7" action="ppaction://hlinksldjump"/>
                        </a:rPr>
                        <a:t>II</a:t>
                      </a:r>
                      <a:r>
                        <a:rPr lang="ru-RU" sz="2800" b="1" baseline="0" dirty="0" smtClean="0">
                          <a:hlinkClick r:id="rId7" action="ppaction://hlinksldjump"/>
                        </a:rPr>
                        <a:t> вопрос</a:t>
                      </a:r>
                      <a:endParaRPr lang="ru-RU" sz="2800" b="1" dirty="0" smtClean="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smtClean="0">
                          <a:hlinkClick r:id="rId8" action="ppaction://hlinksldjump"/>
                        </a:rPr>
                        <a:t>II</a:t>
                      </a:r>
                      <a:r>
                        <a:rPr lang="ru-RU" sz="2800" b="1" baseline="0" dirty="0" smtClean="0">
                          <a:hlinkClick r:id="rId8" action="ppaction://hlinksldjump"/>
                        </a:rPr>
                        <a:t> вопрос</a:t>
                      </a:r>
                      <a:endParaRPr lang="ru-RU" sz="2800" b="1" dirty="0" smtClean="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smtClean="0">
                          <a:hlinkClick r:id="rId9" action="ppaction://hlinksldjump"/>
                        </a:rPr>
                        <a:t>II</a:t>
                      </a:r>
                      <a:r>
                        <a:rPr lang="ru-RU" sz="2800" b="1" baseline="0" dirty="0" smtClean="0">
                          <a:hlinkClick r:id="rId9" action="ppaction://hlinksldjump"/>
                        </a:rPr>
                        <a:t> вопрос</a:t>
                      </a:r>
                      <a:endParaRPr lang="ru-RU" sz="2800" b="1" dirty="0" smtClean="0"/>
                    </a:p>
                    <a:p>
                      <a:pPr algn="ctr"/>
                      <a:endParaRPr lang="ru-RU" sz="2800" b="1" dirty="0"/>
                    </a:p>
                  </a:txBody>
                  <a:tcPr/>
                </a:tc>
                <a:extLst>
                  <a:ext uri="{0D108BD9-81ED-4DB2-BD59-A6C34878D82A}">
                    <a16:rowId xmlns:a16="http://schemas.microsoft.com/office/drawing/2014/main" val="10002"/>
                  </a:ext>
                </a:extLst>
              </a:tr>
              <a:tr h="108389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smtClean="0">
                          <a:hlinkClick r:id="rId10" action="ppaction://hlinksldjump"/>
                        </a:rPr>
                        <a:t>III</a:t>
                      </a:r>
                      <a:r>
                        <a:rPr lang="ru-RU" sz="2800" b="1" baseline="0" dirty="0" smtClean="0">
                          <a:hlinkClick r:id="rId10" action="ppaction://hlinksldjump"/>
                        </a:rPr>
                        <a:t> вопрос</a:t>
                      </a:r>
                      <a:endParaRPr lang="ru-RU" sz="2800" b="1" dirty="0" smtClean="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smtClean="0">
                          <a:hlinkClick r:id="rId11" action="ppaction://hlinksldjump"/>
                        </a:rPr>
                        <a:t>III</a:t>
                      </a:r>
                      <a:r>
                        <a:rPr lang="ru-RU" sz="2800" b="1" baseline="0" dirty="0" smtClean="0">
                          <a:hlinkClick r:id="rId11" action="ppaction://hlinksldjump"/>
                        </a:rPr>
                        <a:t> вопрос</a:t>
                      </a:r>
                      <a:endParaRPr lang="ru-RU" sz="2800" b="1" dirty="0" smtClean="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smtClean="0">
                          <a:hlinkClick r:id="rId12" action="ppaction://hlinksldjump"/>
                        </a:rPr>
                        <a:t>III</a:t>
                      </a:r>
                      <a:r>
                        <a:rPr lang="ru-RU" sz="2800" b="1" baseline="0" dirty="0" smtClean="0">
                          <a:hlinkClick r:id="rId12" action="ppaction://hlinksldjump"/>
                        </a:rPr>
                        <a:t> вопрос</a:t>
                      </a:r>
                      <a:endParaRPr lang="ru-RU" sz="2800" b="1" dirty="0" smtClean="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smtClean="0">
                          <a:hlinkClick r:id="rId13" action="ppaction://hlinksldjump"/>
                        </a:rPr>
                        <a:t>III</a:t>
                      </a:r>
                      <a:r>
                        <a:rPr lang="ru-RU" sz="2800" b="1" baseline="0" dirty="0" smtClean="0">
                          <a:hlinkClick r:id="rId13" action="ppaction://hlinksldjump"/>
                        </a:rPr>
                        <a:t> вопрос</a:t>
                      </a:r>
                      <a:endParaRPr lang="ru-RU" sz="2800" b="1" dirty="0" smtClean="0"/>
                    </a:p>
                    <a:p>
                      <a:pPr algn="ctr"/>
                      <a:endParaRPr lang="ru-RU" sz="2800" b="1" dirty="0"/>
                    </a:p>
                  </a:txBody>
                  <a:tcPr/>
                </a:tc>
                <a:extLst>
                  <a:ext uri="{0D108BD9-81ED-4DB2-BD59-A6C34878D82A}">
                    <a16:rowId xmlns:a16="http://schemas.microsoft.com/office/drawing/2014/main" val="10003"/>
                  </a:ext>
                </a:extLst>
              </a:tr>
              <a:tr h="108389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smtClean="0">
                          <a:hlinkClick r:id="rId14" action="ppaction://hlinksldjump"/>
                        </a:rPr>
                        <a:t>IV</a:t>
                      </a:r>
                      <a:r>
                        <a:rPr lang="ru-RU" sz="2800" b="1" baseline="0" dirty="0" smtClean="0">
                          <a:hlinkClick r:id="rId14" action="ppaction://hlinksldjump"/>
                        </a:rPr>
                        <a:t> вопрос</a:t>
                      </a:r>
                      <a:endParaRPr lang="ru-RU" sz="2800" b="1" dirty="0" smtClean="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smtClean="0">
                          <a:hlinkClick r:id="rId15" action="ppaction://hlinksldjump"/>
                        </a:rPr>
                        <a:t>IV</a:t>
                      </a:r>
                      <a:r>
                        <a:rPr lang="ru-RU" sz="2800" b="1" baseline="0" dirty="0" smtClean="0">
                          <a:hlinkClick r:id="rId15" action="ppaction://hlinksldjump"/>
                        </a:rPr>
                        <a:t> вопрос</a:t>
                      </a:r>
                      <a:endParaRPr lang="ru-RU" sz="2800" b="1" dirty="0" smtClean="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smtClean="0">
                          <a:hlinkClick r:id="rId16" action="ppaction://hlinksldjump"/>
                        </a:rPr>
                        <a:t>IV</a:t>
                      </a:r>
                      <a:r>
                        <a:rPr lang="ru-RU" sz="2800" b="1" baseline="0" dirty="0" smtClean="0">
                          <a:hlinkClick r:id="rId16" action="ppaction://hlinksldjump"/>
                        </a:rPr>
                        <a:t> вопрос</a:t>
                      </a:r>
                      <a:endParaRPr lang="ru-RU" sz="2800" b="1" dirty="0" smtClean="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smtClean="0">
                          <a:hlinkClick r:id="rId17" action="ppaction://hlinksldjump"/>
                        </a:rPr>
                        <a:t>IV</a:t>
                      </a:r>
                      <a:r>
                        <a:rPr lang="ru-RU" sz="2800" b="1" baseline="0" dirty="0" smtClean="0">
                          <a:hlinkClick r:id="rId17" action="ppaction://hlinksldjump"/>
                        </a:rPr>
                        <a:t> вопрос</a:t>
                      </a:r>
                      <a:endParaRPr lang="ru-RU" sz="2800" b="1" dirty="0" smtClean="0"/>
                    </a:p>
                    <a:p>
                      <a:pPr algn="ctr"/>
                      <a:endParaRPr lang="ru-RU" sz="2800" b="1" dirty="0"/>
                    </a:p>
                  </a:txBody>
                  <a:tcPr/>
                </a:tc>
                <a:extLst>
                  <a:ext uri="{0D108BD9-81ED-4DB2-BD59-A6C34878D82A}">
                    <a16:rowId xmlns:a16="http://schemas.microsoft.com/office/drawing/2014/main" val="10004"/>
                  </a:ext>
                </a:extLst>
              </a:tr>
              <a:tr h="108389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smtClean="0">
                          <a:hlinkClick r:id="rId18" action="ppaction://hlinksldjump"/>
                        </a:rPr>
                        <a:t>V</a:t>
                      </a:r>
                      <a:r>
                        <a:rPr lang="ru-RU" sz="2800" b="1" baseline="0" dirty="0" smtClean="0">
                          <a:hlinkClick r:id="rId18" action="ppaction://hlinksldjump"/>
                        </a:rPr>
                        <a:t> вопрос</a:t>
                      </a:r>
                      <a:endParaRPr lang="ru-RU" sz="2800" b="1" dirty="0" smtClean="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smtClean="0">
                          <a:hlinkClick r:id="rId19" action="ppaction://hlinksldjump"/>
                        </a:rPr>
                        <a:t>V</a:t>
                      </a:r>
                      <a:r>
                        <a:rPr lang="ru-RU" sz="2800" b="1" baseline="0" dirty="0" smtClean="0">
                          <a:hlinkClick r:id="rId19" action="ppaction://hlinksldjump"/>
                        </a:rPr>
                        <a:t> вопрос</a:t>
                      </a:r>
                      <a:endParaRPr lang="ru-RU" sz="2800" b="1" dirty="0" smtClean="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smtClean="0">
                          <a:hlinkClick r:id="rId20" action="ppaction://hlinksldjump"/>
                        </a:rPr>
                        <a:t>V</a:t>
                      </a:r>
                      <a:r>
                        <a:rPr lang="ru-RU" sz="2800" b="1" baseline="0" dirty="0" smtClean="0">
                          <a:hlinkClick r:id="rId20" action="ppaction://hlinksldjump"/>
                        </a:rPr>
                        <a:t> вопрос</a:t>
                      </a:r>
                      <a:endParaRPr lang="ru-RU" sz="2800" b="1" dirty="0" smtClean="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smtClean="0">
                          <a:hlinkClick r:id="rId21" action="ppaction://hlinksldjump"/>
                        </a:rPr>
                        <a:t>V</a:t>
                      </a:r>
                      <a:r>
                        <a:rPr lang="ru-RU" sz="2800" b="1" baseline="0" dirty="0" smtClean="0">
                          <a:hlinkClick r:id="rId21" action="ppaction://hlinksldjump"/>
                        </a:rPr>
                        <a:t> вопрос</a:t>
                      </a:r>
                      <a:endParaRPr lang="ru-RU" sz="2800" b="1" dirty="0" smtClean="0"/>
                    </a:p>
                    <a:p>
                      <a:pPr algn="ctr"/>
                      <a:endParaRPr lang="ru-RU" sz="2800" b="1"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24736014"/>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9734" y="2863969"/>
            <a:ext cx="8143337" cy="1754326"/>
          </a:xfrm>
          <a:prstGeom prst="rect">
            <a:avLst/>
          </a:prstGeom>
          <a:noFill/>
        </p:spPr>
        <p:txBody>
          <a:bodyPr wrap="square" rtlCol="0">
            <a:spAutoFit/>
          </a:bodyPr>
          <a:lstStyle/>
          <a:p>
            <a:r>
              <a:rPr lang="ru-RU" sz="5400" dirty="0"/>
              <a:t>Специфическая единица измерения объёма </a:t>
            </a:r>
            <a:r>
              <a:rPr lang="ru-RU" sz="5400" dirty="0" smtClean="0"/>
              <a:t>нефти</a:t>
            </a:r>
            <a:r>
              <a:rPr lang="en-US" sz="5400" dirty="0"/>
              <a:t>.</a:t>
            </a:r>
            <a:endParaRPr lang="ru-RU" sz="5400" dirty="0"/>
          </a:p>
        </p:txBody>
      </p:sp>
      <p:sp>
        <p:nvSpPr>
          <p:cNvPr id="4" name="Заголовок 1"/>
          <p:cNvSpPr>
            <a:spLocks noGrp="1"/>
          </p:cNvSpPr>
          <p:nvPr>
            <p:ph type="title"/>
          </p:nvPr>
        </p:nvSpPr>
        <p:spPr>
          <a:xfrm>
            <a:off x="297612" y="661359"/>
            <a:ext cx="11520577" cy="1581508"/>
          </a:xfrm>
        </p:spPr>
        <p:txBody>
          <a:bodyPr>
            <a:normAutofit fontScale="90000"/>
          </a:bodyPr>
          <a:lstStyle/>
          <a:p>
            <a:r>
              <a:rPr lang="ru-RU" sz="7200" b="1" dirty="0" smtClean="0"/>
              <a:t>Категория: Разное</a:t>
            </a:r>
            <a:br>
              <a:rPr lang="ru-RU" sz="7200" b="1" dirty="0" smtClean="0"/>
            </a:br>
            <a:r>
              <a:rPr lang="ru-RU" sz="7200" b="1" dirty="0" smtClean="0"/>
              <a:t>Вопрос  </a:t>
            </a:r>
            <a:r>
              <a:rPr lang="en-US" sz="7200" b="1" dirty="0" smtClean="0"/>
              <a:t>I</a:t>
            </a:r>
            <a:endParaRPr lang="ru-RU" sz="7200" b="1" dirty="0"/>
          </a:p>
        </p:txBody>
      </p:sp>
      <p:sp>
        <p:nvSpPr>
          <p:cNvPr id="3" name="5-конечная звезда 2">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7316803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7612" y="661359"/>
            <a:ext cx="11520577" cy="1581508"/>
          </a:xfrm>
        </p:spPr>
        <p:txBody>
          <a:bodyPr>
            <a:normAutofit fontScale="90000"/>
          </a:bodyPr>
          <a:lstStyle/>
          <a:p>
            <a:r>
              <a:rPr lang="ru-RU" sz="7200" b="1" dirty="0" smtClean="0"/>
              <a:t>Категория: </a:t>
            </a:r>
            <a:r>
              <a:rPr lang="ru-RU" sz="7200" b="1" dirty="0"/>
              <a:t>Разное </a:t>
            </a:r>
            <a:r>
              <a:rPr lang="ru-RU" sz="7200" b="1" dirty="0" smtClean="0"/>
              <a:t/>
            </a:r>
            <a:br>
              <a:rPr lang="ru-RU" sz="7200" b="1" dirty="0" smtClean="0"/>
            </a:br>
            <a:r>
              <a:rPr lang="ru-RU" sz="7200" b="1" dirty="0" smtClean="0"/>
              <a:t>Вопрос  </a:t>
            </a:r>
            <a:r>
              <a:rPr lang="en-US" sz="7200" b="1" dirty="0" smtClean="0"/>
              <a:t>II</a:t>
            </a:r>
            <a:endParaRPr lang="ru-RU" sz="7200" b="1" dirty="0"/>
          </a:p>
        </p:txBody>
      </p:sp>
      <p:sp>
        <p:nvSpPr>
          <p:cNvPr id="3" name="Прямоугольник 2"/>
          <p:cNvSpPr/>
          <p:nvPr/>
        </p:nvSpPr>
        <p:spPr>
          <a:xfrm>
            <a:off x="1463045" y="2858604"/>
            <a:ext cx="9570139" cy="1754326"/>
          </a:xfrm>
          <a:prstGeom prst="rect">
            <a:avLst/>
          </a:prstGeom>
        </p:spPr>
        <p:txBody>
          <a:bodyPr wrap="square">
            <a:spAutoFit/>
          </a:bodyPr>
          <a:lstStyle/>
          <a:p>
            <a:r>
              <a:rPr lang="ru-RU" sz="5400" dirty="0" smtClean="0"/>
              <a:t>Сколько </a:t>
            </a:r>
            <a:r>
              <a:rPr lang="ru-RU" sz="5400" dirty="0"/>
              <a:t>стоит книга, если книга стоит доллар плюс пол </a:t>
            </a:r>
            <a:r>
              <a:rPr lang="ru-RU" sz="5400" dirty="0" smtClean="0"/>
              <a:t>книги?</a:t>
            </a:r>
            <a:endParaRPr lang="ru-RU" sz="5400" dirty="0"/>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15927868"/>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7612" y="661359"/>
            <a:ext cx="11520577" cy="1581508"/>
          </a:xfrm>
        </p:spPr>
        <p:txBody>
          <a:bodyPr>
            <a:normAutofit fontScale="90000"/>
          </a:bodyPr>
          <a:lstStyle/>
          <a:p>
            <a:r>
              <a:rPr lang="ru-RU" sz="7200" b="1" dirty="0" smtClean="0"/>
              <a:t>Категория: </a:t>
            </a:r>
            <a:r>
              <a:rPr lang="ru-RU" sz="7200" b="1" dirty="0"/>
              <a:t>Разное </a:t>
            </a:r>
            <a:r>
              <a:rPr lang="ru-RU" sz="7200" b="1" dirty="0" smtClean="0"/>
              <a:t/>
            </a:r>
            <a:br>
              <a:rPr lang="ru-RU" sz="7200" b="1" dirty="0" smtClean="0"/>
            </a:br>
            <a:r>
              <a:rPr lang="ru-RU" sz="7200" b="1" dirty="0" smtClean="0"/>
              <a:t>Вопрос  </a:t>
            </a:r>
            <a:r>
              <a:rPr lang="en-US" sz="7200" b="1" dirty="0" smtClean="0"/>
              <a:t>III</a:t>
            </a:r>
            <a:endParaRPr lang="ru-RU" sz="7200" b="1" dirty="0"/>
          </a:p>
        </p:txBody>
      </p:sp>
      <p:sp>
        <p:nvSpPr>
          <p:cNvPr id="2" name="Прямоугольник 1"/>
          <p:cNvSpPr/>
          <p:nvPr/>
        </p:nvSpPr>
        <p:spPr>
          <a:xfrm>
            <a:off x="-189781" y="2441275"/>
            <a:ext cx="11938957" cy="2585323"/>
          </a:xfrm>
          <a:prstGeom prst="rect">
            <a:avLst/>
          </a:prstGeom>
        </p:spPr>
        <p:txBody>
          <a:bodyPr wrap="square">
            <a:spAutoFit/>
          </a:bodyPr>
          <a:lstStyle/>
          <a:p>
            <a:pPr algn="ctr"/>
            <a:r>
              <a:rPr lang="ru-RU" sz="5400" dirty="0" smtClean="0"/>
              <a:t>Сколько </a:t>
            </a:r>
            <a:r>
              <a:rPr lang="ru-RU" sz="5400" dirty="0"/>
              <a:t>сейчас времени, если оставшаяся часть суток в два раза превышает прошедшую?</a:t>
            </a:r>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77839899"/>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7612" y="661359"/>
            <a:ext cx="11520577" cy="1581508"/>
          </a:xfrm>
        </p:spPr>
        <p:txBody>
          <a:bodyPr>
            <a:normAutofit fontScale="90000"/>
          </a:bodyPr>
          <a:lstStyle/>
          <a:p>
            <a:r>
              <a:rPr lang="ru-RU" sz="7200" b="1" dirty="0" smtClean="0"/>
              <a:t>Категория: </a:t>
            </a:r>
            <a:r>
              <a:rPr lang="ru-RU" sz="7200" b="1" dirty="0"/>
              <a:t>Разное</a:t>
            </a:r>
            <a:r>
              <a:rPr lang="ru-RU" sz="7200" b="1" dirty="0" smtClean="0"/>
              <a:t/>
            </a:r>
            <a:br>
              <a:rPr lang="ru-RU" sz="7200" b="1" dirty="0" smtClean="0"/>
            </a:br>
            <a:r>
              <a:rPr lang="ru-RU" sz="7200" b="1" dirty="0" smtClean="0"/>
              <a:t>Вопрос</a:t>
            </a:r>
            <a:r>
              <a:rPr lang="en-US" sz="7200" b="1" dirty="0" smtClean="0"/>
              <a:t> IV</a:t>
            </a:r>
            <a:endParaRPr lang="ru-RU" sz="7200" b="1" dirty="0"/>
          </a:p>
        </p:txBody>
      </p:sp>
      <p:sp>
        <p:nvSpPr>
          <p:cNvPr id="3" name="Прямоугольник 2"/>
          <p:cNvSpPr/>
          <p:nvPr/>
        </p:nvSpPr>
        <p:spPr>
          <a:xfrm>
            <a:off x="494580" y="2795284"/>
            <a:ext cx="11478883" cy="1754326"/>
          </a:xfrm>
          <a:prstGeom prst="rect">
            <a:avLst/>
          </a:prstGeom>
        </p:spPr>
        <p:txBody>
          <a:bodyPr wrap="square">
            <a:spAutoFit/>
          </a:bodyPr>
          <a:lstStyle/>
          <a:p>
            <a:r>
              <a:rPr lang="ru-RU" sz="5400" dirty="0">
                <a:solidFill>
                  <a:srgbClr val="000000"/>
                </a:solidFill>
              </a:rPr>
              <a:t>Кто сказал: «Математика - царица наук, а арифметика — царица математики»?</a:t>
            </a:r>
            <a:endParaRPr lang="ru-RU" sz="5400" dirty="0"/>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14100469"/>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636" y="1089742"/>
            <a:ext cx="10557295" cy="3904951"/>
          </a:xfrm>
        </p:spPr>
        <p:txBody>
          <a:bodyPr>
            <a:noAutofit/>
          </a:bodyPr>
          <a:lstStyle/>
          <a:p>
            <a:pPr algn="ctr"/>
            <a:r>
              <a:rPr lang="ru-RU" sz="8000" dirty="0" smtClean="0"/>
              <a:t>Этап 1</a:t>
            </a:r>
            <a:br>
              <a:rPr lang="ru-RU" sz="8000" dirty="0" smtClean="0"/>
            </a:br>
            <a:r>
              <a:rPr lang="ru-RU" sz="8000" dirty="0" smtClean="0"/>
              <a:t>Общие вопросы</a:t>
            </a:r>
            <a:br>
              <a:rPr lang="ru-RU" sz="8000" dirty="0" smtClean="0"/>
            </a:br>
            <a:r>
              <a:rPr lang="ru-RU" sz="8000" dirty="0" smtClean="0"/>
              <a:t>Стоимость – 1 балл</a:t>
            </a:r>
            <a:endParaRPr lang="ru-RU" sz="8000" dirty="0"/>
          </a:p>
        </p:txBody>
      </p:sp>
    </p:spTree>
    <p:extLst>
      <p:ext uri="{BB962C8B-B14F-4D97-AF65-F5344CB8AC3E}">
        <p14:creationId xmlns:p14="http://schemas.microsoft.com/office/powerpoint/2010/main" val="2057234891"/>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7612" y="661359"/>
            <a:ext cx="11520577" cy="1581508"/>
          </a:xfrm>
        </p:spPr>
        <p:txBody>
          <a:bodyPr>
            <a:normAutofit fontScale="90000"/>
          </a:bodyPr>
          <a:lstStyle/>
          <a:p>
            <a:r>
              <a:rPr lang="ru-RU" sz="7200" b="1" dirty="0" smtClean="0"/>
              <a:t>Категория: </a:t>
            </a:r>
            <a:r>
              <a:rPr lang="ru-RU" sz="7200" b="1" dirty="0"/>
              <a:t>Разное</a:t>
            </a:r>
            <a:r>
              <a:rPr lang="ru-RU" sz="7200" b="1" dirty="0" smtClean="0"/>
              <a:t/>
            </a:r>
            <a:br>
              <a:rPr lang="ru-RU" sz="7200" b="1" dirty="0" smtClean="0"/>
            </a:br>
            <a:r>
              <a:rPr lang="ru-RU" sz="7200" b="1" dirty="0" smtClean="0"/>
              <a:t>Вопрос</a:t>
            </a:r>
            <a:r>
              <a:rPr lang="en-US" sz="7200" b="1" dirty="0" smtClean="0"/>
              <a:t> V</a:t>
            </a:r>
            <a:endParaRPr lang="ru-RU" sz="7200" b="1" dirty="0"/>
          </a:p>
        </p:txBody>
      </p:sp>
      <p:sp>
        <p:nvSpPr>
          <p:cNvPr id="2" name="Прямоугольник 1"/>
          <p:cNvSpPr/>
          <p:nvPr/>
        </p:nvSpPr>
        <p:spPr>
          <a:xfrm>
            <a:off x="198408" y="2682816"/>
            <a:ext cx="11821064" cy="1754326"/>
          </a:xfrm>
          <a:prstGeom prst="rect">
            <a:avLst/>
          </a:prstGeom>
        </p:spPr>
        <p:txBody>
          <a:bodyPr wrap="square">
            <a:spAutoFit/>
          </a:bodyPr>
          <a:lstStyle/>
          <a:p>
            <a:pPr algn="ctr"/>
            <a:r>
              <a:rPr lang="ru-RU" sz="5400" dirty="0" smtClean="0"/>
              <a:t>Если </a:t>
            </a:r>
            <a:r>
              <a:rPr lang="ru-RU" sz="5400" dirty="0"/>
              <a:t>три десятка умножить на четыре десятка, то сколько получится?</a:t>
            </a:r>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68433897"/>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7612" y="661359"/>
            <a:ext cx="11520577" cy="1581508"/>
          </a:xfrm>
        </p:spPr>
        <p:txBody>
          <a:bodyPr>
            <a:normAutofit fontScale="90000"/>
          </a:bodyPr>
          <a:lstStyle/>
          <a:p>
            <a:r>
              <a:rPr lang="ru-RU" sz="7200" b="1" dirty="0" smtClean="0"/>
              <a:t>Категория: Геометрия </a:t>
            </a:r>
            <a:br>
              <a:rPr lang="ru-RU" sz="7200" b="1" dirty="0" smtClean="0"/>
            </a:br>
            <a:r>
              <a:rPr lang="ru-RU" sz="7200" b="1" dirty="0" smtClean="0"/>
              <a:t>Вопрос </a:t>
            </a:r>
            <a:r>
              <a:rPr lang="en-US" sz="7200" b="1" dirty="0" smtClean="0"/>
              <a:t>I</a:t>
            </a:r>
            <a:endParaRPr lang="ru-RU" sz="7200" b="1" dirty="0"/>
          </a:p>
        </p:txBody>
      </p:sp>
      <p:sp>
        <p:nvSpPr>
          <p:cNvPr id="3" name="Прямоугольник 2"/>
          <p:cNvSpPr/>
          <p:nvPr/>
        </p:nvSpPr>
        <p:spPr>
          <a:xfrm>
            <a:off x="457200" y="2484733"/>
            <a:ext cx="11317857" cy="2585323"/>
          </a:xfrm>
          <a:prstGeom prst="rect">
            <a:avLst/>
          </a:prstGeom>
        </p:spPr>
        <p:txBody>
          <a:bodyPr wrap="square">
            <a:spAutoFit/>
          </a:bodyPr>
          <a:lstStyle/>
          <a:p>
            <a:pPr algn="ctr"/>
            <a:r>
              <a:rPr lang="ru-RU" sz="5400" dirty="0" smtClean="0"/>
              <a:t>Какой </a:t>
            </a:r>
            <a:r>
              <a:rPr lang="ru-RU" sz="5400" dirty="0"/>
              <a:t>предмет будет иметь одинаковое изображение при рисовании его с любой точки зрения?</a:t>
            </a:r>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92702782"/>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7612" y="661359"/>
            <a:ext cx="11520577" cy="1581508"/>
          </a:xfrm>
        </p:spPr>
        <p:txBody>
          <a:bodyPr>
            <a:normAutofit fontScale="90000"/>
          </a:bodyPr>
          <a:lstStyle/>
          <a:p>
            <a:r>
              <a:rPr lang="ru-RU" sz="7200" b="1" dirty="0" smtClean="0"/>
              <a:t>Категория: </a:t>
            </a:r>
            <a:r>
              <a:rPr lang="ru-RU" sz="7200" b="1" dirty="0"/>
              <a:t>Геометрия</a:t>
            </a:r>
            <a:r>
              <a:rPr lang="ru-RU" sz="7200" b="1" dirty="0" smtClean="0"/>
              <a:t> </a:t>
            </a:r>
            <a:br>
              <a:rPr lang="ru-RU" sz="7200" b="1" dirty="0" smtClean="0"/>
            </a:br>
            <a:r>
              <a:rPr lang="ru-RU" sz="7200" b="1" dirty="0" smtClean="0"/>
              <a:t>Вопрос </a:t>
            </a:r>
            <a:r>
              <a:rPr lang="en-US" sz="7200" b="1" dirty="0" smtClean="0"/>
              <a:t>II</a:t>
            </a:r>
            <a:endParaRPr lang="ru-RU" sz="7200" b="1" dirty="0"/>
          </a:p>
        </p:txBody>
      </p:sp>
      <p:sp>
        <p:nvSpPr>
          <p:cNvPr id="2" name="Прямоугольник 1"/>
          <p:cNvSpPr/>
          <p:nvPr/>
        </p:nvSpPr>
        <p:spPr>
          <a:xfrm>
            <a:off x="733244" y="2553418"/>
            <a:ext cx="11205714" cy="3416320"/>
          </a:xfrm>
          <a:prstGeom prst="rect">
            <a:avLst/>
          </a:prstGeom>
        </p:spPr>
        <p:txBody>
          <a:bodyPr wrap="square">
            <a:spAutoFit/>
          </a:bodyPr>
          <a:lstStyle/>
          <a:p>
            <a:r>
              <a:rPr lang="ru-RU" sz="5400" dirty="0"/>
              <a:t>Известно,что у треугольника АВС угол </a:t>
            </a:r>
            <a:r>
              <a:rPr lang="ru-RU" sz="5400" dirty="0" smtClean="0"/>
              <a:t>А=2</a:t>
            </a:r>
            <a:r>
              <a:rPr lang="ru-RU" sz="5400" b="1" dirty="0"/>
              <a:t>∠ </a:t>
            </a:r>
            <a:r>
              <a:rPr lang="ru-RU" sz="5400" dirty="0" smtClean="0"/>
              <a:t>С, сторона </a:t>
            </a:r>
            <a:r>
              <a:rPr lang="ru-RU" sz="5400" dirty="0"/>
              <a:t>ВС на 2 см </a:t>
            </a:r>
            <a:r>
              <a:rPr lang="ru-RU" sz="5400" dirty="0" smtClean="0"/>
              <a:t>больше, чем </a:t>
            </a:r>
            <a:r>
              <a:rPr lang="ru-RU" sz="5400" dirty="0"/>
              <a:t>сторона АВ </a:t>
            </a:r>
            <a:r>
              <a:rPr lang="ru-RU" sz="5400" dirty="0" smtClean="0"/>
              <a:t>, а </a:t>
            </a:r>
            <a:r>
              <a:rPr lang="ru-RU" sz="5400" dirty="0"/>
              <a:t>АС= 5 см. Найдите </a:t>
            </a:r>
            <a:r>
              <a:rPr lang="ru-RU" sz="5400" dirty="0" smtClean="0"/>
              <a:t>ВС.</a:t>
            </a:r>
            <a:endParaRPr lang="ru-RU" sz="5400" dirty="0"/>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92232420"/>
      </p:ext>
    </p:extLst>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7612" y="661359"/>
            <a:ext cx="11520577" cy="1581508"/>
          </a:xfrm>
        </p:spPr>
        <p:txBody>
          <a:bodyPr>
            <a:normAutofit fontScale="90000"/>
          </a:bodyPr>
          <a:lstStyle/>
          <a:p>
            <a:r>
              <a:rPr lang="ru-RU" sz="7200" b="1" dirty="0" smtClean="0"/>
              <a:t>Категория:</a:t>
            </a:r>
            <a:r>
              <a:rPr lang="en-US" sz="7200" b="1" dirty="0" smtClean="0"/>
              <a:t> </a:t>
            </a:r>
            <a:r>
              <a:rPr lang="ru-RU" sz="7200" b="1" dirty="0"/>
              <a:t>Геометрия</a:t>
            </a:r>
            <a:r>
              <a:rPr lang="ru-RU" sz="7200" b="1" dirty="0" smtClean="0"/>
              <a:t> </a:t>
            </a:r>
            <a:br>
              <a:rPr lang="ru-RU" sz="7200" b="1" dirty="0" smtClean="0"/>
            </a:br>
            <a:r>
              <a:rPr lang="ru-RU" sz="7200" b="1" dirty="0" smtClean="0"/>
              <a:t>Вопрос </a:t>
            </a:r>
            <a:r>
              <a:rPr lang="en-US" sz="7200" b="1" dirty="0" smtClean="0"/>
              <a:t>III</a:t>
            </a:r>
            <a:endParaRPr lang="ru-RU" sz="7200" b="1" dirty="0"/>
          </a:p>
        </p:txBody>
      </p:sp>
      <p:sp>
        <p:nvSpPr>
          <p:cNvPr id="2" name="Прямоугольник 1"/>
          <p:cNvSpPr/>
          <p:nvPr/>
        </p:nvSpPr>
        <p:spPr>
          <a:xfrm>
            <a:off x="388189" y="2467155"/>
            <a:ext cx="11360988" cy="3785652"/>
          </a:xfrm>
          <a:prstGeom prst="rect">
            <a:avLst/>
          </a:prstGeom>
        </p:spPr>
        <p:txBody>
          <a:bodyPr wrap="square">
            <a:spAutoFit/>
          </a:bodyPr>
          <a:lstStyle/>
          <a:p>
            <a:pPr algn="ctr"/>
            <a:r>
              <a:rPr lang="ru-RU" sz="4800" dirty="0"/>
              <a:t>Найдите диагональ и боковую сторону равнобедренной трапеции с основаниями 20 и 12, если известно, что центр её описанной окружности лежит на большем основании.</a:t>
            </a:r>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64393688"/>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7612" y="661359"/>
            <a:ext cx="11520577" cy="1581508"/>
          </a:xfrm>
        </p:spPr>
        <p:txBody>
          <a:bodyPr>
            <a:normAutofit fontScale="90000"/>
          </a:bodyPr>
          <a:lstStyle/>
          <a:p>
            <a:r>
              <a:rPr lang="ru-RU" sz="7200" b="1" dirty="0" smtClean="0"/>
              <a:t>Категория:</a:t>
            </a:r>
            <a:r>
              <a:rPr lang="en-US" sz="7200" b="1" dirty="0" smtClean="0"/>
              <a:t> </a:t>
            </a:r>
            <a:r>
              <a:rPr lang="ru-RU" sz="7200" b="1" dirty="0"/>
              <a:t>Геометрия</a:t>
            </a:r>
            <a:r>
              <a:rPr lang="ru-RU" sz="7200" b="1" dirty="0" smtClean="0"/>
              <a:t> </a:t>
            </a:r>
            <a:br>
              <a:rPr lang="ru-RU" sz="7200" b="1" dirty="0" smtClean="0"/>
            </a:br>
            <a:r>
              <a:rPr lang="ru-RU" sz="7200" b="1" dirty="0" smtClean="0"/>
              <a:t>Вопрос </a:t>
            </a:r>
            <a:r>
              <a:rPr lang="en-US" sz="7200" b="1" dirty="0" smtClean="0"/>
              <a:t>IV</a:t>
            </a:r>
            <a:endParaRPr lang="ru-RU" sz="7200" b="1" dirty="0"/>
          </a:p>
        </p:txBody>
      </p:sp>
      <p:sp>
        <p:nvSpPr>
          <p:cNvPr id="2" name="Прямоугольник 1"/>
          <p:cNvSpPr/>
          <p:nvPr/>
        </p:nvSpPr>
        <p:spPr>
          <a:xfrm>
            <a:off x="405441" y="2303253"/>
            <a:ext cx="11274725" cy="4154984"/>
          </a:xfrm>
          <a:prstGeom prst="rect">
            <a:avLst/>
          </a:prstGeom>
        </p:spPr>
        <p:txBody>
          <a:bodyPr wrap="square">
            <a:spAutoFit/>
          </a:bodyPr>
          <a:lstStyle/>
          <a:p>
            <a:pPr algn="ctr"/>
            <a:r>
              <a:rPr lang="ru-RU" sz="4400" dirty="0"/>
              <a:t>В выпуклом четырёхугольнике, описанном около окружности, произведения противоположных сторон равны. Угол между стороной и одной из диагоналей равен 20</a:t>
            </a:r>
            <a:r>
              <a:rPr lang="ru-RU" sz="4400" i="1" baseline="30000" dirty="0"/>
              <a:t>o</a:t>
            </a:r>
            <a:r>
              <a:rPr lang="ru-RU" sz="4400" i="1" dirty="0"/>
              <a:t> </a:t>
            </a:r>
            <a:r>
              <a:rPr lang="ru-RU" sz="4400" dirty="0"/>
              <a:t>. Найдите угол между этой стороной и другой диагональю.</a:t>
            </a:r>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60504153"/>
      </p:ext>
    </p:extLst>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7612" y="661359"/>
            <a:ext cx="11520577" cy="1581508"/>
          </a:xfrm>
        </p:spPr>
        <p:txBody>
          <a:bodyPr>
            <a:normAutofit fontScale="90000"/>
          </a:bodyPr>
          <a:lstStyle/>
          <a:p>
            <a:r>
              <a:rPr lang="ru-RU" sz="7200" b="1" dirty="0" smtClean="0"/>
              <a:t>Категория:</a:t>
            </a:r>
            <a:r>
              <a:rPr lang="en-US" sz="7200" b="1" dirty="0" smtClean="0"/>
              <a:t> </a:t>
            </a:r>
            <a:r>
              <a:rPr lang="ru-RU" sz="7200" b="1" dirty="0"/>
              <a:t>Геометрия</a:t>
            </a:r>
            <a:r>
              <a:rPr lang="ru-RU" sz="7200" b="1" dirty="0" smtClean="0"/>
              <a:t> </a:t>
            </a:r>
            <a:br>
              <a:rPr lang="ru-RU" sz="7200" b="1" dirty="0" smtClean="0"/>
            </a:br>
            <a:r>
              <a:rPr lang="ru-RU" sz="7200" b="1" dirty="0" smtClean="0"/>
              <a:t>Вопрос </a:t>
            </a:r>
            <a:r>
              <a:rPr lang="en-US" sz="7200" b="1" dirty="0"/>
              <a:t>V</a:t>
            </a:r>
            <a:endParaRPr lang="ru-RU" sz="7200" b="1" dirty="0"/>
          </a:p>
        </p:txBody>
      </p:sp>
      <p:sp>
        <p:nvSpPr>
          <p:cNvPr id="2" name="Прямоугольник 1"/>
          <p:cNvSpPr/>
          <p:nvPr/>
        </p:nvSpPr>
        <p:spPr>
          <a:xfrm>
            <a:off x="862641" y="2441275"/>
            <a:ext cx="10748513" cy="3046988"/>
          </a:xfrm>
          <a:prstGeom prst="rect">
            <a:avLst/>
          </a:prstGeom>
        </p:spPr>
        <p:txBody>
          <a:bodyPr wrap="square">
            <a:spAutoFit/>
          </a:bodyPr>
          <a:lstStyle/>
          <a:p>
            <a:r>
              <a:rPr lang="ru-RU" sz="4800" dirty="0"/>
              <a:t>В выпуклом четырёхугольнике 𝐴𝐵𝐶𝐷 биссектриса угла 𝐵 проходит через середину стороны 𝐴𝐷, а ∠𝐶 = ∠𝐴 + ∠𝐷. Найдите угол  </a:t>
            </a:r>
            <a:r>
              <a:rPr lang="en-US" sz="4800" dirty="0"/>
              <a:t>ACD.</a:t>
            </a:r>
            <a:endParaRPr lang="ru-RU" sz="4800" dirty="0"/>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69823638"/>
      </p:ext>
    </p:extLst>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7612" y="661359"/>
            <a:ext cx="11520577" cy="1581508"/>
          </a:xfrm>
        </p:spPr>
        <p:txBody>
          <a:bodyPr>
            <a:normAutofit fontScale="90000"/>
          </a:bodyPr>
          <a:lstStyle/>
          <a:p>
            <a:r>
              <a:rPr lang="ru-RU" sz="7200" b="1" dirty="0" smtClean="0"/>
              <a:t>Категория: Алгебра </a:t>
            </a:r>
            <a:br>
              <a:rPr lang="ru-RU" sz="7200" b="1" dirty="0" smtClean="0"/>
            </a:br>
            <a:r>
              <a:rPr lang="ru-RU" sz="7200" b="1" dirty="0" smtClean="0"/>
              <a:t>Вопрос </a:t>
            </a:r>
            <a:r>
              <a:rPr lang="en-US" sz="7200" b="1" dirty="0" smtClean="0"/>
              <a:t>I</a:t>
            </a:r>
            <a:endParaRPr lang="ru-RU" sz="7200" b="1" dirty="0"/>
          </a:p>
        </p:txBody>
      </p:sp>
      <p:sp>
        <p:nvSpPr>
          <p:cNvPr id="2" name="Прямоугольник 1"/>
          <p:cNvSpPr/>
          <p:nvPr/>
        </p:nvSpPr>
        <p:spPr>
          <a:xfrm>
            <a:off x="854014" y="2527540"/>
            <a:ext cx="10972801" cy="2585323"/>
          </a:xfrm>
          <a:prstGeom prst="rect">
            <a:avLst/>
          </a:prstGeom>
        </p:spPr>
        <p:txBody>
          <a:bodyPr wrap="square">
            <a:spAutoFit/>
          </a:bodyPr>
          <a:lstStyle/>
          <a:p>
            <a:r>
              <a:rPr lang="ru-RU" sz="5400" dirty="0"/>
              <a:t>Найдите наименьшее число, которое при делении на 3, 4, 5, 6, 8 и</a:t>
            </a:r>
          </a:p>
          <a:p>
            <a:r>
              <a:rPr lang="ru-RU" sz="5400" dirty="0"/>
              <a:t>9 даёт в остатке </a:t>
            </a:r>
            <a:r>
              <a:rPr lang="ru-RU" sz="5400" dirty="0" smtClean="0"/>
              <a:t>1.</a:t>
            </a:r>
            <a:endParaRPr lang="ru-RU" sz="5400" dirty="0"/>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87178713"/>
      </p:ext>
    </p:extLst>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7612" y="661359"/>
            <a:ext cx="11520577" cy="1581508"/>
          </a:xfrm>
        </p:spPr>
        <p:txBody>
          <a:bodyPr>
            <a:normAutofit fontScale="90000"/>
          </a:bodyPr>
          <a:lstStyle/>
          <a:p>
            <a:r>
              <a:rPr lang="ru-RU" sz="7200" b="1" dirty="0" smtClean="0"/>
              <a:t>Категория: </a:t>
            </a:r>
            <a:r>
              <a:rPr lang="ru-RU" sz="7200" b="1" dirty="0"/>
              <a:t>Алгебра </a:t>
            </a:r>
            <a:r>
              <a:rPr lang="ru-RU" sz="7200" b="1" dirty="0" smtClean="0"/>
              <a:t> </a:t>
            </a:r>
            <a:br>
              <a:rPr lang="ru-RU" sz="7200" b="1" dirty="0" smtClean="0"/>
            </a:br>
            <a:r>
              <a:rPr lang="ru-RU" sz="7200" b="1" dirty="0" smtClean="0"/>
              <a:t>Вопрос </a:t>
            </a:r>
            <a:r>
              <a:rPr lang="en-US" sz="7200" b="1" dirty="0" smtClean="0"/>
              <a:t>II</a:t>
            </a:r>
            <a:endParaRPr lang="ru-RU" sz="7200" b="1" dirty="0"/>
          </a:p>
        </p:txBody>
      </p:sp>
      <p:sp>
        <p:nvSpPr>
          <p:cNvPr id="3" name="Прямоугольник 2"/>
          <p:cNvSpPr/>
          <p:nvPr/>
        </p:nvSpPr>
        <p:spPr>
          <a:xfrm>
            <a:off x="667109" y="2656936"/>
            <a:ext cx="10693880" cy="1569660"/>
          </a:xfrm>
          <a:prstGeom prst="rect">
            <a:avLst/>
          </a:prstGeom>
        </p:spPr>
        <p:txBody>
          <a:bodyPr wrap="square">
            <a:spAutoFit/>
          </a:bodyPr>
          <a:lstStyle/>
          <a:p>
            <a:r>
              <a:rPr lang="ru-RU" sz="4800" dirty="0" smtClean="0"/>
              <a:t>Пусть </a:t>
            </a:r>
            <a:r>
              <a:rPr lang="en-US" sz="4800" dirty="0" smtClean="0"/>
              <a:t>(a + b)(a + b – 1) = ab </a:t>
            </a:r>
            <a:r>
              <a:rPr lang="ru-RU" sz="4800" dirty="0" smtClean="0"/>
              <a:t>и </a:t>
            </a:r>
            <a:r>
              <a:rPr lang="en-US" sz="4800" dirty="0" smtClean="0"/>
              <a:t>a</a:t>
            </a:r>
            <a:r>
              <a:rPr lang="en-US" sz="4800" baseline="30000" dirty="0" smtClean="0"/>
              <a:t>2</a:t>
            </a:r>
            <a:r>
              <a:rPr lang="en-US" sz="4800" dirty="0" smtClean="0"/>
              <a:t> – b</a:t>
            </a:r>
            <a:r>
              <a:rPr lang="en-US" sz="4800" baseline="30000" dirty="0" smtClean="0"/>
              <a:t>2</a:t>
            </a:r>
            <a:r>
              <a:rPr lang="en-US" sz="4800" dirty="0" smtClean="0"/>
              <a:t> = 3.</a:t>
            </a:r>
          </a:p>
          <a:p>
            <a:r>
              <a:rPr lang="ru-RU" sz="4800" dirty="0" smtClean="0"/>
              <a:t>Найдите значение </a:t>
            </a:r>
            <a:r>
              <a:rPr lang="en-US" sz="4800" dirty="0" smtClean="0"/>
              <a:t>a</a:t>
            </a:r>
            <a:r>
              <a:rPr lang="en-US" sz="4800" baseline="30000" dirty="0" smtClean="0"/>
              <a:t>3</a:t>
            </a:r>
            <a:r>
              <a:rPr lang="en-US" sz="4800" dirty="0" smtClean="0"/>
              <a:t> – b</a:t>
            </a:r>
            <a:r>
              <a:rPr lang="en-US" sz="4800" baseline="30000" dirty="0" smtClean="0"/>
              <a:t>3</a:t>
            </a:r>
            <a:r>
              <a:rPr lang="en-US" sz="4800" dirty="0" smtClean="0"/>
              <a:t>.</a:t>
            </a:r>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17534349"/>
      </p:ext>
    </p:extLst>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7612" y="661359"/>
            <a:ext cx="11520577" cy="1581508"/>
          </a:xfrm>
        </p:spPr>
        <p:txBody>
          <a:bodyPr>
            <a:normAutofit fontScale="90000"/>
          </a:bodyPr>
          <a:lstStyle/>
          <a:p>
            <a:r>
              <a:rPr lang="ru-RU" sz="7200" b="1" dirty="0" smtClean="0"/>
              <a:t>Категория:</a:t>
            </a:r>
            <a:r>
              <a:rPr lang="en-US" sz="7200" b="1" dirty="0" smtClean="0"/>
              <a:t> </a:t>
            </a:r>
            <a:r>
              <a:rPr lang="ru-RU" sz="7200" b="1" dirty="0"/>
              <a:t>Алгебра</a:t>
            </a:r>
            <a:r>
              <a:rPr lang="ru-RU" sz="7200" b="1" dirty="0" smtClean="0"/>
              <a:t> </a:t>
            </a:r>
            <a:br>
              <a:rPr lang="ru-RU" sz="7200" b="1" dirty="0" smtClean="0"/>
            </a:br>
            <a:r>
              <a:rPr lang="ru-RU" sz="7200" b="1" dirty="0" smtClean="0"/>
              <a:t>Вопрос </a:t>
            </a:r>
            <a:r>
              <a:rPr lang="en-US" sz="7200" b="1" dirty="0" smtClean="0"/>
              <a:t>III</a:t>
            </a:r>
            <a:endParaRPr lang="ru-RU" sz="7200" b="1" dirty="0"/>
          </a:p>
        </p:txBody>
      </p:sp>
      <p:sp>
        <p:nvSpPr>
          <p:cNvPr id="2" name="Прямоугольник 1"/>
          <p:cNvSpPr/>
          <p:nvPr/>
        </p:nvSpPr>
        <p:spPr>
          <a:xfrm>
            <a:off x="845390" y="2475781"/>
            <a:ext cx="10368950" cy="3046988"/>
          </a:xfrm>
          <a:prstGeom prst="rect">
            <a:avLst/>
          </a:prstGeom>
        </p:spPr>
        <p:txBody>
          <a:bodyPr wrap="square">
            <a:spAutoFit/>
          </a:bodyPr>
          <a:lstStyle/>
          <a:p>
            <a:r>
              <a:rPr lang="ru-RU" sz="4800" dirty="0"/>
              <a:t>Найдите все значения параметра  а, при которых больший корень уравнения </a:t>
            </a:r>
            <a:endParaRPr lang="ru-RU" sz="4800" dirty="0" smtClean="0"/>
          </a:p>
          <a:p>
            <a:r>
              <a:rPr lang="ru-RU" sz="4800" dirty="0" smtClean="0"/>
              <a:t>х² </a:t>
            </a:r>
            <a:r>
              <a:rPr lang="ru-RU" sz="4800" dirty="0"/>
              <a:t>–  (8а – 7)х + </a:t>
            </a:r>
            <a:r>
              <a:rPr lang="ru-RU" sz="4800" dirty="0" smtClean="0"/>
              <a:t>16а² - </a:t>
            </a:r>
            <a:r>
              <a:rPr lang="ru-RU" sz="4800" dirty="0"/>
              <a:t>28а = 0 в 10 раз больше, чем его меньший корень.</a:t>
            </a:r>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51421072"/>
      </p:ext>
    </p:extLst>
  </p:cSld>
  <p:clrMapOvr>
    <a:masterClrMapping/>
  </p:clrMapOvr>
  <p:transition spd="slow">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7612" y="661359"/>
            <a:ext cx="11520577" cy="1581508"/>
          </a:xfrm>
        </p:spPr>
        <p:txBody>
          <a:bodyPr>
            <a:normAutofit fontScale="90000"/>
          </a:bodyPr>
          <a:lstStyle/>
          <a:p>
            <a:r>
              <a:rPr lang="ru-RU" sz="7200" b="1" dirty="0" smtClean="0"/>
              <a:t>Категория:</a:t>
            </a:r>
            <a:r>
              <a:rPr lang="en-US" sz="7200" b="1" dirty="0" smtClean="0"/>
              <a:t> </a:t>
            </a:r>
            <a:r>
              <a:rPr lang="ru-RU" sz="7200" b="1" dirty="0"/>
              <a:t>Алгебра</a:t>
            </a:r>
            <a:r>
              <a:rPr lang="ru-RU" sz="7200" b="1" dirty="0" smtClean="0"/>
              <a:t> </a:t>
            </a:r>
            <a:br>
              <a:rPr lang="ru-RU" sz="7200" b="1" dirty="0" smtClean="0"/>
            </a:br>
            <a:r>
              <a:rPr lang="ru-RU" sz="7200" b="1" dirty="0" smtClean="0"/>
              <a:t>Вопрос </a:t>
            </a:r>
            <a:r>
              <a:rPr lang="en-US" sz="7200" b="1" dirty="0" smtClean="0"/>
              <a:t>IV</a:t>
            </a:r>
            <a:endParaRPr lang="ru-RU" sz="7200" b="1" dirty="0"/>
          </a:p>
        </p:txBody>
      </p:sp>
      <p:sp>
        <p:nvSpPr>
          <p:cNvPr id="2" name="Прямоугольник 1"/>
          <p:cNvSpPr/>
          <p:nvPr/>
        </p:nvSpPr>
        <p:spPr>
          <a:xfrm>
            <a:off x="707365" y="2475782"/>
            <a:ext cx="10990053" cy="3785652"/>
          </a:xfrm>
          <a:prstGeom prst="rect">
            <a:avLst/>
          </a:prstGeom>
        </p:spPr>
        <p:txBody>
          <a:bodyPr wrap="square">
            <a:spAutoFit/>
          </a:bodyPr>
          <a:lstStyle/>
          <a:p>
            <a:r>
              <a:rPr lang="ru-RU" sz="4000" dirty="0" smtClean="0"/>
              <a:t>Дано уравнение (a</a:t>
            </a:r>
            <a:r>
              <a:rPr lang="ru-RU" sz="4000" baseline="30000" dirty="0" smtClean="0"/>
              <a:t>2</a:t>
            </a:r>
            <a:r>
              <a:rPr lang="ru-RU" sz="4000" dirty="0" smtClean="0"/>
              <a:t> – 4)(b – 1)x = (a – 2)(b</a:t>
            </a:r>
            <a:r>
              <a:rPr lang="ru-RU" sz="4000" baseline="30000" dirty="0" smtClean="0"/>
              <a:t>2</a:t>
            </a:r>
            <a:r>
              <a:rPr lang="ru-RU" sz="4000" dirty="0" smtClean="0"/>
              <a:t> – 1). Первый </a:t>
            </a:r>
            <a:r>
              <a:rPr lang="ru-RU" sz="4000" dirty="0"/>
              <a:t>игрок называет, чему равно число a. Второй называет число b, и выигрывает, если полученное уравнение не будет иметь корней. Какие числа позволяют первому игроку с гарантией выиграть?</a:t>
            </a:r>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38751810"/>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7393" y="790756"/>
            <a:ext cx="10131425" cy="1456267"/>
          </a:xfrm>
        </p:spPr>
        <p:txBody>
          <a:bodyPr>
            <a:normAutofit/>
          </a:bodyPr>
          <a:lstStyle/>
          <a:p>
            <a:r>
              <a:rPr lang="ru-RU" sz="7200" b="1" dirty="0" smtClean="0"/>
              <a:t>Вопрос №1</a:t>
            </a:r>
            <a:endParaRPr lang="ru-RU" sz="7200" b="1" dirty="0"/>
          </a:p>
        </p:txBody>
      </p:sp>
      <p:sp>
        <p:nvSpPr>
          <p:cNvPr id="3" name="Объект 2"/>
          <p:cNvSpPr>
            <a:spLocks noGrp="1"/>
          </p:cNvSpPr>
          <p:nvPr>
            <p:ph idx="1"/>
          </p:nvPr>
        </p:nvSpPr>
        <p:spPr>
          <a:xfrm>
            <a:off x="345058" y="2467155"/>
            <a:ext cx="11214338" cy="4390845"/>
          </a:xfrm>
        </p:spPr>
        <p:txBody>
          <a:bodyPr>
            <a:noAutofit/>
          </a:bodyPr>
          <a:lstStyle/>
          <a:p>
            <a:pPr marL="0" indent="0" algn="ctr">
              <a:buNone/>
            </a:pPr>
            <a:r>
              <a:rPr lang="ru-RU" sz="4400" dirty="0"/>
              <a:t>Куб 4 x 4 x 4 распилили на 64 кубика размерами 1 x 1 x 1.</a:t>
            </a:r>
            <a:br>
              <a:rPr lang="ru-RU" sz="4400" dirty="0"/>
            </a:br>
            <a:r>
              <a:rPr lang="ru-RU" sz="4400" dirty="0"/>
              <a:t>Каким наименьшим числом распилов можно обойтись, если части после каждого из распилов можно перекладывать?</a:t>
            </a:r>
          </a:p>
        </p:txBody>
      </p:sp>
    </p:spTree>
    <p:extLst>
      <p:ext uri="{BB962C8B-B14F-4D97-AF65-F5344CB8AC3E}">
        <p14:creationId xmlns:p14="http://schemas.microsoft.com/office/powerpoint/2010/main" val="20020970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7612" y="661359"/>
            <a:ext cx="11520577" cy="1581508"/>
          </a:xfrm>
        </p:spPr>
        <p:txBody>
          <a:bodyPr>
            <a:normAutofit fontScale="90000"/>
          </a:bodyPr>
          <a:lstStyle/>
          <a:p>
            <a:r>
              <a:rPr lang="ru-RU" sz="7200" b="1" dirty="0" smtClean="0"/>
              <a:t>Категория:</a:t>
            </a:r>
            <a:r>
              <a:rPr lang="en-US" sz="7200" b="1" dirty="0" smtClean="0"/>
              <a:t> </a:t>
            </a:r>
            <a:r>
              <a:rPr lang="ru-RU" sz="7200" b="1" dirty="0"/>
              <a:t>Алгебра</a:t>
            </a:r>
            <a:r>
              <a:rPr lang="ru-RU" sz="7200" b="1" dirty="0" smtClean="0"/>
              <a:t> </a:t>
            </a:r>
            <a:br>
              <a:rPr lang="ru-RU" sz="7200" b="1" dirty="0" smtClean="0"/>
            </a:br>
            <a:r>
              <a:rPr lang="ru-RU" sz="7200" b="1" dirty="0" smtClean="0"/>
              <a:t>Вопрос </a:t>
            </a:r>
            <a:r>
              <a:rPr lang="en-US" sz="7200" b="1" dirty="0" smtClean="0"/>
              <a:t>V</a:t>
            </a:r>
            <a:endParaRPr lang="ru-RU" sz="7200" b="1" dirty="0"/>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p:cNvPicPr>
            <a:picLocks noChangeAspect="1"/>
          </p:cNvPicPr>
          <p:nvPr/>
        </p:nvPicPr>
        <p:blipFill>
          <a:blip r:embed="rId3"/>
          <a:stretch>
            <a:fillRect/>
          </a:stretch>
        </p:blipFill>
        <p:spPr>
          <a:xfrm>
            <a:off x="1285141" y="2971827"/>
            <a:ext cx="9729972" cy="1395861"/>
          </a:xfrm>
          <a:prstGeom prst="rect">
            <a:avLst/>
          </a:prstGeom>
        </p:spPr>
      </p:pic>
    </p:spTree>
    <p:extLst>
      <p:ext uri="{BB962C8B-B14F-4D97-AF65-F5344CB8AC3E}">
        <p14:creationId xmlns:p14="http://schemas.microsoft.com/office/powerpoint/2010/main" val="4134417500"/>
      </p:ext>
    </p:extLst>
  </p:cSld>
  <p:clrMapOvr>
    <a:masterClrMapping/>
  </p:clrMapOvr>
  <p:transition spd="slow">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04493" y="693443"/>
            <a:ext cx="13145672" cy="1581508"/>
          </a:xfrm>
        </p:spPr>
        <p:txBody>
          <a:bodyPr>
            <a:noAutofit/>
          </a:bodyPr>
          <a:lstStyle/>
          <a:p>
            <a:r>
              <a:rPr lang="ru-RU" sz="5400" b="1" dirty="0" smtClean="0"/>
              <a:t>Категория: Вероятность. Проценты</a:t>
            </a:r>
            <a:br>
              <a:rPr lang="ru-RU" sz="5400" b="1" dirty="0" smtClean="0"/>
            </a:br>
            <a:r>
              <a:rPr lang="ru-RU" sz="5400" b="1" dirty="0" smtClean="0"/>
              <a:t>Вопрос</a:t>
            </a:r>
            <a:r>
              <a:rPr lang="en-US" sz="5400" b="1" dirty="0" smtClean="0"/>
              <a:t> I</a:t>
            </a:r>
            <a:endParaRPr lang="ru-RU" sz="5400" b="1" dirty="0"/>
          </a:p>
        </p:txBody>
      </p:sp>
      <p:sp>
        <p:nvSpPr>
          <p:cNvPr id="5" name="5-конечная звезда 4">
            <a:hlinkClick r:id="rId2" action="ppaction://hlinksldjump"/>
          </p:cNvPr>
          <p:cNvSpPr/>
          <p:nvPr/>
        </p:nvSpPr>
        <p:spPr>
          <a:xfrm>
            <a:off x="11208588" y="5836603"/>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Rectangle 2"/>
          <p:cNvSpPr>
            <a:spLocks noChangeArrowheads="1"/>
          </p:cNvSpPr>
          <p:nvPr/>
        </p:nvSpPr>
        <p:spPr bwMode="auto">
          <a:xfrm>
            <a:off x="417094" y="2414258"/>
            <a:ext cx="1132572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4800" b="0" i="0" u="none" strike="noStrike" cap="none" normalizeH="0" baseline="0" dirty="0" smtClean="0">
                <a:ln>
                  <a:noFill/>
                </a:ln>
                <a:solidFill>
                  <a:schemeClr val="tx1"/>
                </a:solidFill>
                <a:effectLst/>
              </a:rPr>
              <a:t>В период распродажи магазин снижал цены дважды: в первый раз на 30%, во второй  — на 45%. Сколько рублей стал стоить чайник после второго снижения цен, если до начала распродажи он стоил 1400 р.?</a:t>
            </a:r>
          </a:p>
        </p:txBody>
      </p:sp>
    </p:spTree>
    <p:extLst>
      <p:ext uri="{BB962C8B-B14F-4D97-AF65-F5344CB8AC3E}">
        <p14:creationId xmlns:p14="http://schemas.microsoft.com/office/powerpoint/2010/main" val="3233587617"/>
      </p:ext>
    </p:extLst>
  </p:cSld>
  <p:clrMapOvr>
    <a:masterClrMapping/>
  </p:clrMapOvr>
  <p:transition spd="slow">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7612" y="661359"/>
            <a:ext cx="11520577" cy="1581508"/>
          </a:xfrm>
        </p:spPr>
        <p:txBody>
          <a:bodyPr>
            <a:noAutofit/>
          </a:bodyPr>
          <a:lstStyle/>
          <a:p>
            <a:r>
              <a:rPr lang="ru-RU" sz="5400" b="1" dirty="0"/>
              <a:t>Категория: Вероятность. Проценты</a:t>
            </a:r>
            <a:br>
              <a:rPr lang="ru-RU" sz="5400" b="1" dirty="0"/>
            </a:br>
            <a:r>
              <a:rPr lang="ru-RU" sz="5400" b="1" dirty="0"/>
              <a:t>Вопрос</a:t>
            </a:r>
            <a:r>
              <a:rPr lang="en-US" sz="5400" b="1" dirty="0"/>
              <a:t> </a:t>
            </a:r>
            <a:r>
              <a:rPr lang="en-US" sz="5400" b="1" dirty="0" smtClean="0"/>
              <a:t>II</a:t>
            </a:r>
            <a:endParaRPr lang="ru-RU" sz="5400" b="1" dirty="0"/>
          </a:p>
        </p:txBody>
      </p:sp>
      <p:sp>
        <p:nvSpPr>
          <p:cNvPr id="2" name="Прямоугольник 1"/>
          <p:cNvSpPr/>
          <p:nvPr/>
        </p:nvSpPr>
        <p:spPr>
          <a:xfrm>
            <a:off x="396816" y="2432648"/>
            <a:ext cx="11421373" cy="3416320"/>
          </a:xfrm>
          <a:prstGeom prst="rect">
            <a:avLst/>
          </a:prstGeom>
        </p:spPr>
        <p:txBody>
          <a:bodyPr wrap="square">
            <a:spAutoFit/>
          </a:bodyPr>
          <a:lstStyle/>
          <a:p>
            <a:pPr algn="ctr"/>
            <a:r>
              <a:rPr lang="ru-RU" sz="3600" dirty="0"/>
              <a:t>В классе 38 человек. Из них 16 играют в баскетбол, 17 - в хоккей, 18 - в футбол. Увлекаются двумя видами спорта - баскетболом и хоккеем - четверо, баскетболом и футболом - трое, футболом и хоккеем - пятеро. Трое не увлекаются ни баскетболом, ни хоккеем, ни футболом. Сколько ребят увлекаются одновременно тремя видами спорта? </a:t>
            </a:r>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74072955"/>
      </p:ext>
    </p:extLst>
  </p:cSld>
  <p:clrMapOvr>
    <a:masterClrMapping/>
  </p:clrMapOvr>
  <p:transition spd="slow">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7612" y="661359"/>
            <a:ext cx="11520577" cy="1581508"/>
          </a:xfrm>
        </p:spPr>
        <p:txBody>
          <a:bodyPr>
            <a:noAutofit/>
          </a:bodyPr>
          <a:lstStyle/>
          <a:p>
            <a:r>
              <a:rPr lang="ru-RU" sz="5400" b="1" dirty="0"/>
              <a:t>Категория: Вероятность. Проценты</a:t>
            </a:r>
            <a:br>
              <a:rPr lang="ru-RU" sz="5400" b="1" dirty="0"/>
            </a:br>
            <a:r>
              <a:rPr lang="ru-RU" sz="5400" b="1" dirty="0"/>
              <a:t>Вопрос</a:t>
            </a:r>
            <a:r>
              <a:rPr lang="en-US" sz="5400" b="1" dirty="0"/>
              <a:t> </a:t>
            </a:r>
            <a:r>
              <a:rPr lang="en-US" sz="5400" b="1" dirty="0" smtClean="0"/>
              <a:t>III</a:t>
            </a:r>
            <a:endParaRPr lang="ru-RU" sz="5400" b="1" dirty="0"/>
          </a:p>
        </p:txBody>
      </p:sp>
      <p:sp>
        <p:nvSpPr>
          <p:cNvPr id="2" name="Прямоугольник 1"/>
          <p:cNvSpPr/>
          <p:nvPr/>
        </p:nvSpPr>
        <p:spPr>
          <a:xfrm>
            <a:off x="802257" y="2562045"/>
            <a:ext cx="10515600" cy="3170099"/>
          </a:xfrm>
          <a:prstGeom prst="rect">
            <a:avLst/>
          </a:prstGeom>
        </p:spPr>
        <p:txBody>
          <a:bodyPr wrap="square">
            <a:spAutoFit/>
          </a:bodyPr>
          <a:lstStyle/>
          <a:p>
            <a:r>
              <a:rPr lang="ru-RU" sz="4000" dirty="0"/>
              <a:t>Вероятность того, что новый электрический чайник прослужит больше года, равна 0,9. Вероятность того, что он прослужит более двух лет, равна 0,6. Найди вероятность того, что он прослужит меньше двух лет, но больше </a:t>
            </a:r>
            <a:r>
              <a:rPr lang="ru-RU" sz="4000" dirty="0" smtClean="0"/>
              <a:t>года.</a:t>
            </a:r>
            <a:endParaRPr lang="ru-RU" sz="4000" dirty="0"/>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20153000"/>
      </p:ext>
    </p:extLst>
  </p:cSld>
  <p:clrMapOvr>
    <a:masterClrMapping/>
  </p:clrMapOvr>
  <p:transition spd="slow">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97612" y="661359"/>
            <a:ext cx="11520577" cy="1581508"/>
          </a:xfrm>
        </p:spPr>
        <p:txBody>
          <a:bodyPr>
            <a:noAutofit/>
          </a:bodyPr>
          <a:lstStyle/>
          <a:p>
            <a:r>
              <a:rPr lang="ru-RU" sz="5400" b="1" dirty="0"/>
              <a:t>Категория: Вероятность. Проценты</a:t>
            </a:r>
            <a:br>
              <a:rPr lang="ru-RU" sz="5400" b="1" dirty="0"/>
            </a:br>
            <a:r>
              <a:rPr lang="ru-RU" sz="5400" b="1" dirty="0"/>
              <a:t>Вопрос</a:t>
            </a:r>
            <a:r>
              <a:rPr lang="en-US" sz="5400" b="1" dirty="0"/>
              <a:t> </a:t>
            </a:r>
            <a:r>
              <a:rPr lang="en-US" sz="5400" b="1" dirty="0" smtClean="0"/>
              <a:t>IV</a:t>
            </a:r>
            <a:endParaRPr lang="ru-RU" sz="5400" b="1" dirty="0"/>
          </a:p>
        </p:txBody>
      </p:sp>
      <p:sp>
        <p:nvSpPr>
          <p:cNvPr id="2" name="Прямоугольник 1"/>
          <p:cNvSpPr/>
          <p:nvPr/>
        </p:nvSpPr>
        <p:spPr>
          <a:xfrm>
            <a:off x="836004" y="2270738"/>
            <a:ext cx="10952673" cy="4154984"/>
          </a:xfrm>
          <a:prstGeom prst="rect">
            <a:avLst/>
          </a:prstGeom>
        </p:spPr>
        <p:txBody>
          <a:bodyPr wrap="square">
            <a:spAutoFit/>
          </a:bodyPr>
          <a:lstStyle/>
          <a:p>
            <a:r>
              <a:rPr lang="ru-RU" sz="4400" dirty="0"/>
              <a:t>В списке кандидатов в депутаты от региона два человека. Всего в этом регионе 400 тысяч избирателей. На голосование пришли 60% избирателей, из них 65% проголосовали за второго кандидата. Сколько избирателей проголосовало за первого кандидата?</a:t>
            </a:r>
          </a:p>
        </p:txBody>
      </p:sp>
      <p:sp>
        <p:nvSpPr>
          <p:cNvPr id="5" name="5-конечная звезда 4">
            <a:hlinkClick r:id="rId2" action="ppaction://hlinksldjump"/>
          </p:cNvPr>
          <p:cNvSpPr/>
          <p:nvPr/>
        </p:nvSpPr>
        <p:spPr>
          <a:xfrm>
            <a:off x="11033184" y="5676182"/>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16165441"/>
      </p:ext>
    </p:extLst>
  </p:cSld>
  <p:clrMapOvr>
    <a:masterClrMapping/>
  </p:clrMapOvr>
  <p:transition spd="slow">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29698" y="773654"/>
            <a:ext cx="11520577" cy="1581508"/>
          </a:xfrm>
        </p:spPr>
        <p:txBody>
          <a:bodyPr>
            <a:noAutofit/>
          </a:bodyPr>
          <a:lstStyle/>
          <a:p>
            <a:r>
              <a:rPr lang="ru-RU" sz="5400" b="1" dirty="0"/>
              <a:t>Категория: Вероятность. Проценты</a:t>
            </a:r>
            <a:br>
              <a:rPr lang="ru-RU" sz="5400" b="1" dirty="0"/>
            </a:br>
            <a:r>
              <a:rPr lang="ru-RU" sz="5400" b="1" dirty="0"/>
              <a:t>Вопрос</a:t>
            </a:r>
            <a:r>
              <a:rPr lang="en-US" sz="5400" b="1" dirty="0"/>
              <a:t> </a:t>
            </a:r>
            <a:r>
              <a:rPr lang="en-US" sz="5400" b="1" dirty="0" smtClean="0"/>
              <a:t>V</a:t>
            </a:r>
            <a:endParaRPr lang="ru-RU" sz="5400" b="1" dirty="0"/>
          </a:p>
        </p:txBody>
      </p:sp>
      <p:sp>
        <p:nvSpPr>
          <p:cNvPr id="2" name="Прямоугольник 1"/>
          <p:cNvSpPr/>
          <p:nvPr/>
        </p:nvSpPr>
        <p:spPr>
          <a:xfrm>
            <a:off x="431322" y="2380892"/>
            <a:ext cx="11309230" cy="3600986"/>
          </a:xfrm>
          <a:prstGeom prst="rect">
            <a:avLst/>
          </a:prstGeom>
        </p:spPr>
        <p:txBody>
          <a:bodyPr wrap="square">
            <a:spAutoFit/>
          </a:bodyPr>
          <a:lstStyle/>
          <a:p>
            <a:pPr algn="ctr"/>
            <a:r>
              <a:rPr lang="ru-RU" sz="3800" dirty="0"/>
              <a:t>Известно, что в некотором регионе вероятность того, что родившийся младенец окажется мальчиком, равна 0,512. В 2010 г. в этом регионе на 1000 родившихся младенцев в среднем пришлось 477 девочек. На сколько частота рождения девочек в 2010 г. в этом регионе отличалась от вероятности этого события?</a:t>
            </a:r>
          </a:p>
        </p:txBody>
      </p:sp>
      <p:sp>
        <p:nvSpPr>
          <p:cNvPr id="5" name="5-конечная звезда 4">
            <a:hlinkClick r:id="rId2" action="ppaction://hlinksldjump"/>
          </p:cNvPr>
          <p:cNvSpPr/>
          <p:nvPr/>
        </p:nvSpPr>
        <p:spPr>
          <a:xfrm>
            <a:off x="11208588" y="5848711"/>
            <a:ext cx="983412" cy="8626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96534699"/>
      </p:ext>
    </p:extLst>
  </p:cSld>
  <p:clrMapOvr>
    <a:masterClrMapping/>
  </p:clrMapOvr>
  <p:transition spd="slow">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8957" y="1146973"/>
            <a:ext cx="11253775" cy="1768756"/>
          </a:xfrm>
        </p:spPr>
        <p:txBody>
          <a:bodyPr>
            <a:noAutofit/>
          </a:bodyPr>
          <a:lstStyle/>
          <a:p>
            <a:r>
              <a:rPr lang="ru-RU" sz="4800" b="1" dirty="0" smtClean="0"/>
              <a:t>Математическая игра </a:t>
            </a:r>
            <a:br>
              <a:rPr lang="ru-RU" sz="4800" b="1" dirty="0" smtClean="0"/>
            </a:br>
            <a:r>
              <a:rPr lang="ru-RU" sz="4800" b="1" dirty="0" smtClean="0"/>
              <a:t>«Самый умный математик»</a:t>
            </a:r>
            <a:endParaRPr lang="ru-RU" sz="4800" b="1" dirty="0"/>
          </a:p>
        </p:txBody>
      </p:sp>
      <p:sp>
        <p:nvSpPr>
          <p:cNvPr id="3" name="Подзаголовок 2"/>
          <p:cNvSpPr>
            <a:spLocks noGrp="1"/>
          </p:cNvSpPr>
          <p:nvPr>
            <p:ph type="subTitle" idx="1"/>
          </p:nvPr>
        </p:nvSpPr>
        <p:spPr>
          <a:xfrm>
            <a:off x="4114801" y="2731177"/>
            <a:ext cx="3743864" cy="943676"/>
          </a:xfrm>
        </p:spPr>
        <p:txBody>
          <a:bodyPr>
            <a:noAutofit/>
          </a:bodyPr>
          <a:lstStyle/>
          <a:p>
            <a:r>
              <a:rPr lang="ru-RU" sz="4800" dirty="0" smtClean="0"/>
              <a:t>9</a:t>
            </a:r>
            <a:r>
              <a:rPr lang="en-US" sz="4800" dirty="0" smtClean="0"/>
              <a:t>-10</a:t>
            </a:r>
            <a:r>
              <a:rPr lang="ru-RU" sz="4800" dirty="0" smtClean="0"/>
              <a:t> </a:t>
            </a:r>
            <a:r>
              <a:rPr lang="ru-RU" sz="4800" dirty="0" smtClean="0"/>
              <a:t>класс</a:t>
            </a:r>
            <a:endParaRPr lang="ru-RU" sz="48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4295" y="4269355"/>
            <a:ext cx="1995798" cy="1995798"/>
          </a:xfrm>
          <a:prstGeom prst="rect">
            <a:avLst/>
          </a:prstGeom>
        </p:spPr>
      </p:pic>
      <p:sp>
        <p:nvSpPr>
          <p:cNvPr id="6" name="Прямоугольник 5"/>
          <p:cNvSpPr/>
          <p:nvPr/>
        </p:nvSpPr>
        <p:spPr>
          <a:xfrm>
            <a:off x="8992656" y="3226279"/>
            <a:ext cx="3061822" cy="3312368"/>
          </a:xfrm>
          <a:prstGeom prst="rect">
            <a:avLst/>
          </a:prstGeom>
          <a:noFill/>
        </p:spPr>
        <p:txBody>
          <a:bodyPr wrap="none" lIns="91440" tIns="45720" rIns="91440" bIns="45720">
            <a:prstTxWarp prst="textArchDown">
              <a:avLst>
                <a:gd name="adj" fmla="val 1100615"/>
              </a:avLst>
            </a:prstTxWarp>
            <a:spAutoFit/>
          </a:bodyPr>
          <a:lstStyle/>
          <a:p>
            <a:pPr algn="ctr"/>
            <a:r>
              <a:rPr lang="ru-RU" sz="2000" dirty="0" smtClean="0">
                <a:ln w="22225">
                  <a:noFill/>
                  <a:prstDash val="solid"/>
                </a:ln>
              </a:rPr>
              <a:t> имени Пабло Неруды </a:t>
            </a:r>
            <a:endParaRPr lang="ru-RU" sz="2000" cap="none" spc="0" dirty="0">
              <a:ln w="22225">
                <a:noFill/>
                <a:prstDash val="solid"/>
              </a:ln>
              <a:effectLst/>
            </a:endParaRPr>
          </a:p>
        </p:txBody>
      </p:sp>
      <p:sp>
        <p:nvSpPr>
          <p:cNvPr id="7" name="Прямоугольник 6"/>
          <p:cNvSpPr/>
          <p:nvPr/>
        </p:nvSpPr>
        <p:spPr>
          <a:xfrm>
            <a:off x="9040276" y="3891285"/>
            <a:ext cx="2880320" cy="3042054"/>
          </a:xfrm>
          <a:prstGeom prst="rect">
            <a:avLst/>
          </a:prstGeom>
          <a:noFill/>
        </p:spPr>
        <p:txBody>
          <a:bodyPr wrap="none" lIns="91440" tIns="45720" rIns="91440" bIns="45720">
            <a:prstTxWarp prst="textButton">
              <a:avLst>
                <a:gd name="adj" fmla="val 10728514"/>
              </a:avLst>
            </a:prstTxWarp>
            <a:spAutoFit/>
          </a:bodyPr>
          <a:lstStyle/>
          <a:p>
            <a:pPr algn="ctr"/>
            <a:r>
              <a:rPr lang="ru-RU" sz="3600" dirty="0" smtClean="0">
                <a:ln w="22225">
                  <a:noFill/>
                  <a:prstDash val="solid"/>
                </a:ln>
              </a:rPr>
              <a:t>ГБОУ Школа № 1568</a:t>
            </a:r>
            <a:endParaRPr lang="ru-RU" sz="3600" cap="none" spc="0" dirty="0">
              <a:ln w="22225">
                <a:noFill/>
                <a:prstDash val="solid"/>
              </a:ln>
              <a:effectLst/>
            </a:endParaRPr>
          </a:p>
        </p:txBody>
      </p:sp>
      <p:sp>
        <p:nvSpPr>
          <p:cNvPr id="5" name="TextBox 4"/>
          <p:cNvSpPr txBox="1"/>
          <p:nvPr/>
        </p:nvSpPr>
        <p:spPr>
          <a:xfrm>
            <a:off x="2355011" y="4002657"/>
            <a:ext cx="6090250" cy="830997"/>
          </a:xfrm>
          <a:prstGeom prst="rect">
            <a:avLst/>
          </a:prstGeom>
          <a:noFill/>
        </p:spPr>
        <p:txBody>
          <a:bodyPr wrap="square" rtlCol="0">
            <a:spAutoFit/>
          </a:bodyPr>
          <a:lstStyle/>
          <a:p>
            <a:r>
              <a:rPr lang="ru-RU" sz="4800" b="1" i="1" dirty="0" smtClean="0">
                <a:effectLst>
                  <a:outerShdw blurRad="38100" dist="38100" dir="2700000" algn="tl">
                    <a:srgbClr val="000000">
                      <a:alpha val="43137"/>
                    </a:srgbClr>
                  </a:outerShdw>
                </a:effectLst>
              </a:rPr>
              <a:t>Подведение итогов…</a:t>
            </a:r>
            <a:endParaRPr lang="ru-RU" sz="4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6943993"/>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1295" y="885646"/>
            <a:ext cx="10131425" cy="1456267"/>
          </a:xfrm>
        </p:spPr>
        <p:txBody>
          <a:bodyPr>
            <a:normAutofit/>
          </a:bodyPr>
          <a:lstStyle/>
          <a:p>
            <a:r>
              <a:rPr lang="ru-RU" sz="7200" b="1" dirty="0" smtClean="0"/>
              <a:t>Вопрос №2</a:t>
            </a:r>
            <a:endParaRPr lang="ru-RU" sz="7200" b="1" dirty="0"/>
          </a:p>
        </p:txBody>
      </p:sp>
      <p:sp>
        <p:nvSpPr>
          <p:cNvPr id="3" name="Объект 2"/>
          <p:cNvSpPr>
            <a:spLocks noGrp="1"/>
          </p:cNvSpPr>
          <p:nvPr>
            <p:ph idx="1"/>
          </p:nvPr>
        </p:nvSpPr>
        <p:spPr>
          <a:xfrm>
            <a:off x="414068" y="2467156"/>
            <a:ext cx="11300603" cy="3752490"/>
          </a:xfrm>
        </p:spPr>
        <p:txBody>
          <a:bodyPr>
            <a:noAutofit/>
          </a:bodyPr>
          <a:lstStyle/>
          <a:p>
            <a:pPr marL="0" indent="0" algn="ctr">
              <a:buNone/>
            </a:pPr>
            <a:r>
              <a:rPr lang="ru-RU" sz="3200" dirty="0"/>
              <a:t>На математическом конкурсе в VIII классе было предложено несколько трудных и несколько легких задач. За каждую решенную трудную задачу участник получал 3 балла, за легкую – 2 балла. Но за каждую нерешенную легкую задачу у участника вычитался 1 балл. За нерешенную трудную задачу баллы не вычитались. Миша решил 10 задач и набрал 14 баллов.</a:t>
            </a:r>
            <a:br>
              <a:rPr lang="ru-RU" sz="3200" dirty="0"/>
            </a:br>
            <a:r>
              <a:rPr lang="ru-RU" sz="3200" dirty="0"/>
              <a:t>Сколько легких задач было на конкурсе?</a:t>
            </a:r>
            <a:endParaRPr lang="ru-RU" sz="3200" dirty="0" smtClean="0"/>
          </a:p>
        </p:txBody>
      </p:sp>
    </p:spTree>
    <p:extLst>
      <p:ext uri="{BB962C8B-B14F-4D97-AF65-F5344CB8AC3E}">
        <p14:creationId xmlns:p14="http://schemas.microsoft.com/office/powerpoint/2010/main" val="19772274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645" y="721744"/>
            <a:ext cx="10131425" cy="1456267"/>
          </a:xfrm>
        </p:spPr>
        <p:txBody>
          <a:bodyPr>
            <a:normAutofit/>
          </a:bodyPr>
          <a:lstStyle/>
          <a:p>
            <a:r>
              <a:rPr lang="ru-RU" sz="7200" b="1" dirty="0" smtClean="0"/>
              <a:t>Вопрос №3</a:t>
            </a:r>
            <a:endParaRPr lang="ru-RU" sz="7200" b="1" dirty="0"/>
          </a:p>
        </p:txBody>
      </p:sp>
      <p:sp>
        <p:nvSpPr>
          <p:cNvPr id="3" name="Объект 2"/>
          <p:cNvSpPr>
            <a:spLocks noGrp="1"/>
          </p:cNvSpPr>
          <p:nvPr>
            <p:ph idx="1"/>
          </p:nvPr>
        </p:nvSpPr>
        <p:spPr>
          <a:xfrm>
            <a:off x="396814" y="2682815"/>
            <a:ext cx="11041812" cy="2717322"/>
          </a:xfrm>
        </p:spPr>
        <p:txBody>
          <a:bodyPr>
            <a:noAutofit/>
          </a:bodyPr>
          <a:lstStyle/>
          <a:p>
            <a:pPr marL="0" indent="0" algn="ctr">
              <a:buNone/>
            </a:pPr>
            <a:r>
              <a:rPr lang="ru-RU" sz="5400" dirty="0" smtClean="0"/>
              <a:t>Найдите </a:t>
            </a:r>
            <a:r>
              <a:rPr lang="ru-RU" sz="5400" dirty="0"/>
              <a:t>все натуральные числа, которые больше своей последней цифры в 5 </a:t>
            </a:r>
            <a:r>
              <a:rPr lang="ru-RU" sz="5400" dirty="0" smtClean="0"/>
              <a:t>раз.</a:t>
            </a:r>
          </a:p>
        </p:txBody>
      </p:sp>
    </p:spTree>
    <p:extLst>
      <p:ext uri="{BB962C8B-B14F-4D97-AF65-F5344CB8AC3E}">
        <p14:creationId xmlns:p14="http://schemas.microsoft.com/office/powerpoint/2010/main" val="3317265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7560" y="816635"/>
            <a:ext cx="10131425" cy="1456267"/>
          </a:xfrm>
        </p:spPr>
        <p:txBody>
          <a:bodyPr>
            <a:normAutofit/>
          </a:bodyPr>
          <a:lstStyle/>
          <a:p>
            <a:r>
              <a:rPr lang="ru-RU" sz="7200" b="1" dirty="0" smtClean="0"/>
              <a:t>Вопрос №4</a:t>
            </a:r>
            <a:endParaRPr lang="ru-RU" sz="7200" b="1" dirty="0"/>
          </a:p>
        </p:txBody>
      </p:sp>
      <p:sp>
        <p:nvSpPr>
          <p:cNvPr id="3" name="Объект 2"/>
          <p:cNvSpPr>
            <a:spLocks noGrp="1"/>
          </p:cNvSpPr>
          <p:nvPr>
            <p:ph idx="1"/>
          </p:nvPr>
        </p:nvSpPr>
        <p:spPr>
          <a:xfrm>
            <a:off x="146649" y="2467155"/>
            <a:ext cx="11852694" cy="4390845"/>
          </a:xfrm>
        </p:spPr>
        <p:txBody>
          <a:bodyPr>
            <a:noAutofit/>
          </a:bodyPr>
          <a:lstStyle/>
          <a:p>
            <a:pPr marL="0" indent="0" algn="ctr">
              <a:buNone/>
            </a:pPr>
            <a:r>
              <a:rPr lang="ru-RU" sz="5400" dirty="0"/>
              <a:t>Пять землекопов за 5 часов выкапывают 5 м канавы. Сколько потребуется землекопов, для того чтобы выкопать 100 м канавы за 100 часов? </a:t>
            </a:r>
          </a:p>
        </p:txBody>
      </p:sp>
    </p:spTree>
    <p:extLst>
      <p:ext uri="{BB962C8B-B14F-4D97-AF65-F5344CB8AC3E}">
        <p14:creationId xmlns:p14="http://schemas.microsoft.com/office/powerpoint/2010/main" val="35664074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997" y="730371"/>
            <a:ext cx="10131425" cy="1456267"/>
          </a:xfrm>
        </p:spPr>
        <p:txBody>
          <a:bodyPr>
            <a:normAutofit/>
          </a:bodyPr>
          <a:lstStyle/>
          <a:p>
            <a:r>
              <a:rPr lang="ru-RU" sz="7200" b="1" dirty="0" smtClean="0"/>
              <a:t>Вопрос №5</a:t>
            </a:r>
            <a:endParaRPr lang="ru-RU" sz="7200" b="1" dirty="0"/>
          </a:p>
        </p:txBody>
      </p:sp>
      <p:sp>
        <p:nvSpPr>
          <p:cNvPr id="3" name="Объект 2"/>
          <p:cNvSpPr>
            <a:spLocks noGrp="1"/>
          </p:cNvSpPr>
          <p:nvPr>
            <p:ph idx="1"/>
          </p:nvPr>
        </p:nvSpPr>
        <p:spPr>
          <a:xfrm>
            <a:off x="149524" y="2708695"/>
            <a:ext cx="11720423" cy="3053751"/>
          </a:xfrm>
        </p:spPr>
        <p:txBody>
          <a:bodyPr>
            <a:noAutofit/>
          </a:bodyPr>
          <a:lstStyle/>
          <a:p>
            <a:pPr marL="0" indent="0" algn="ctr">
              <a:buNone/>
            </a:pPr>
            <a:r>
              <a:rPr lang="ru-RU" sz="5400" dirty="0"/>
              <a:t>Что легче: 1 кг ваты или 1 кг железа?</a:t>
            </a:r>
            <a:endParaRPr lang="ru-RU" sz="5400" dirty="0" smtClean="0"/>
          </a:p>
        </p:txBody>
      </p:sp>
    </p:spTree>
    <p:extLst>
      <p:ext uri="{BB962C8B-B14F-4D97-AF65-F5344CB8AC3E}">
        <p14:creationId xmlns:p14="http://schemas.microsoft.com/office/powerpoint/2010/main" val="153455801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997" y="730371"/>
            <a:ext cx="10131425" cy="1456267"/>
          </a:xfrm>
        </p:spPr>
        <p:txBody>
          <a:bodyPr>
            <a:normAutofit/>
          </a:bodyPr>
          <a:lstStyle/>
          <a:p>
            <a:r>
              <a:rPr lang="ru-RU" sz="7200" b="1" dirty="0" smtClean="0"/>
              <a:t>Вопрос №6</a:t>
            </a:r>
            <a:endParaRPr lang="ru-RU" sz="7200" b="1" dirty="0"/>
          </a:p>
        </p:txBody>
      </p:sp>
      <p:sp>
        <p:nvSpPr>
          <p:cNvPr id="3" name="Объект 2"/>
          <p:cNvSpPr>
            <a:spLocks noGrp="1"/>
          </p:cNvSpPr>
          <p:nvPr>
            <p:ph idx="1"/>
          </p:nvPr>
        </p:nvSpPr>
        <p:spPr>
          <a:xfrm>
            <a:off x="89139" y="2467155"/>
            <a:ext cx="11720423" cy="4390845"/>
          </a:xfrm>
        </p:spPr>
        <p:txBody>
          <a:bodyPr>
            <a:noAutofit/>
          </a:bodyPr>
          <a:lstStyle/>
          <a:p>
            <a:pPr marL="0" indent="0" algn="ctr">
              <a:buNone/>
            </a:pPr>
            <a:r>
              <a:rPr lang="ru-RU" sz="4800" dirty="0"/>
              <a:t>В комнате стоят трёхногие табуретки и четвероногие стулья. Когда на все эти сидячие места уселись люди, в комнате оказалось 39 ног. Сколько в комнате табуреток? </a:t>
            </a:r>
            <a:endParaRPr lang="ru-RU" sz="4800" dirty="0" smtClean="0"/>
          </a:p>
        </p:txBody>
      </p:sp>
    </p:spTree>
    <p:extLst>
      <p:ext uri="{BB962C8B-B14F-4D97-AF65-F5344CB8AC3E}">
        <p14:creationId xmlns:p14="http://schemas.microsoft.com/office/powerpoint/2010/main" val="221371516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462</TotalTime>
  <Words>1533</Words>
  <Application>Microsoft Office PowerPoint</Application>
  <PresentationFormat>Широкоэкранный</PresentationFormat>
  <Paragraphs>136</Paragraphs>
  <Slides>46</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46</vt:i4>
      </vt:variant>
    </vt:vector>
  </HeadingPairs>
  <TitlesOfParts>
    <vt:vector size="49" baseType="lpstr">
      <vt:lpstr>Arial</vt:lpstr>
      <vt:lpstr>Garamond</vt:lpstr>
      <vt:lpstr>Натуральные материалы</vt:lpstr>
      <vt:lpstr>Математическая игра  «Самый умный математик»</vt:lpstr>
      <vt:lpstr>Бланки ответов</vt:lpstr>
      <vt:lpstr>Этап 1 Общие вопросы Стоимость – 1 балл</vt:lpstr>
      <vt:lpstr>Вопрос №1</vt:lpstr>
      <vt:lpstr>Вопрос №2</vt:lpstr>
      <vt:lpstr>Вопрос №3</vt:lpstr>
      <vt:lpstr>Вопрос №4</vt:lpstr>
      <vt:lpstr>Вопрос №5</vt:lpstr>
      <vt:lpstr>Вопрос №6</vt:lpstr>
      <vt:lpstr>Вопрос №7</vt:lpstr>
      <vt:lpstr>Вопрос №8</vt:lpstr>
      <vt:lpstr>Вопрос №9</vt:lpstr>
      <vt:lpstr>Вопрос №10</vt:lpstr>
      <vt:lpstr>Вопрос №11</vt:lpstr>
      <vt:lpstr>Вопрос №12</vt:lpstr>
      <vt:lpstr>Вопрос №13</vt:lpstr>
      <vt:lpstr>Вопрос №14</vt:lpstr>
      <vt:lpstr>Вопрос №15</vt:lpstr>
      <vt:lpstr>Вопрос №16</vt:lpstr>
      <vt:lpstr>Вопрос №17</vt:lpstr>
      <vt:lpstr>Вопрос №18</vt:lpstr>
      <vt:lpstr>Вопрос №19</vt:lpstr>
      <vt:lpstr>Вопрос №20</vt:lpstr>
      <vt:lpstr>Этап 2 Специальные категории Стоимость – 1-3 балла</vt:lpstr>
      <vt:lpstr>Презентация PowerPoint</vt:lpstr>
      <vt:lpstr>Категория: Разное Вопрос  I</vt:lpstr>
      <vt:lpstr>Категория: Разное  Вопрос  II</vt:lpstr>
      <vt:lpstr>Категория: Разное  Вопрос  III</vt:lpstr>
      <vt:lpstr>Категория: Разное Вопрос IV</vt:lpstr>
      <vt:lpstr>Категория: Разное Вопрос V</vt:lpstr>
      <vt:lpstr>Категория: Геометрия  Вопрос I</vt:lpstr>
      <vt:lpstr>Категория: Геометрия  Вопрос II</vt:lpstr>
      <vt:lpstr>Категория: Геометрия  Вопрос III</vt:lpstr>
      <vt:lpstr>Категория: Геометрия  Вопрос IV</vt:lpstr>
      <vt:lpstr>Категория: Геометрия  Вопрос V</vt:lpstr>
      <vt:lpstr>Категория: Алгебра  Вопрос I</vt:lpstr>
      <vt:lpstr>Категория: Алгебра   Вопрос II</vt:lpstr>
      <vt:lpstr>Категория: Алгебра  Вопрос III</vt:lpstr>
      <vt:lpstr>Категория: Алгебра  Вопрос IV</vt:lpstr>
      <vt:lpstr>Категория: Алгебра  Вопрос V</vt:lpstr>
      <vt:lpstr>Категория: Вероятность. Проценты Вопрос I</vt:lpstr>
      <vt:lpstr>Категория: Вероятность. Проценты Вопрос II</vt:lpstr>
      <vt:lpstr>Категория: Вероятность. Проценты Вопрос III</vt:lpstr>
      <vt:lpstr>Категория: Вероятность. Проценты Вопрос IV</vt:lpstr>
      <vt:lpstr>Категория: Вероятность. Проценты Вопрос V</vt:lpstr>
      <vt:lpstr>Математическая игра  «Самый умный математик»</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Учетная запись Майкрософт</dc:creator>
  <cp:lastModifiedBy>Admin</cp:lastModifiedBy>
  <cp:revision>55</cp:revision>
  <dcterms:created xsi:type="dcterms:W3CDTF">2023-12-13T18:52:10Z</dcterms:created>
  <dcterms:modified xsi:type="dcterms:W3CDTF">2024-03-28T11:19:21Z</dcterms:modified>
</cp:coreProperties>
</file>