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2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37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.xml.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8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3.png" ContentType="image/png"/>
  <Override PartName="/ppt/media/image5.jpeg" ContentType="image/jpeg"/>
  <Override PartName="/ppt/media/image4.png" ContentType="image/png"/>
  <Override PartName="/ppt/media/image6.jpeg" ContentType="image/jpeg"/>
  <Override PartName="/ppt/media/image20.jpeg" ContentType="image/jpeg"/>
  <Override PartName="/ppt/media/image12.jpeg" ContentType="image/jpeg"/>
  <Override PartName="/ppt/media/image7.jpeg" ContentType="image/jpeg"/>
  <Override PartName="/ppt/media/image21.jpeg" ContentType="image/jpeg"/>
  <Override PartName="/ppt/media/image13.jpeg" ContentType="image/jpeg"/>
  <Override PartName="/ppt/media/image30.jpeg" ContentType="image/jpeg"/>
  <Override PartName="/ppt/media/image14.jpeg" ContentType="image/jpeg"/>
  <Override PartName="/ppt/media/image22.jpeg" ContentType="image/jpeg"/>
  <Override PartName="/ppt/media/image9.jpeg" ContentType="image/jpeg"/>
  <Override PartName="/ppt/media/image10.png" ContentType="image/png"/>
  <Override PartName="/ppt/media/image8.jpeg" ContentType="image/jpeg"/>
  <Override PartName="/ppt/media/image1.png" ContentType="image/png"/>
  <Override PartName="/ppt/media/image19.jpeg" ContentType="image/jpeg"/>
  <Override PartName="/ppt/media/image27.jpeg" ContentType="image/jpeg"/>
  <Override PartName="/ppt/media/image15.jpeg" ContentType="image/jpeg"/>
  <Override PartName="/ppt/media/image23.jpeg" ContentType="image/jpeg"/>
  <Override PartName="/ppt/media/image16.png" ContentType="image/png"/>
  <Override PartName="/ppt/media/image29.jpeg" ContentType="image/jpeg"/>
  <Override PartName="/ppt/media/image24.png" ContentType="image/png"/>
  <Override PartName="/ppt/media/image2.png" ContentType="image/png"/>
  <Override PartName="/ppt/media/image17.jpeg" ContentType="image/jpeg"/>
  <Override PartName="/ppt/media/image25.jpeg" ContentType="image/jpeg"/>
  <Override PartName="/ppt/media/image18.jpeg" ContentType="image/jpeg"/>
  <Override PartName="/ppt/media/image11.png" ContentType="image/png"/>
  <Override PartName="/ppt/media/image26.jpeg" ContentType="image/jpeg"/>
  <Override PartName="/ppt/media/image28.png" ContentType="image/png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33.xml" ContentType="application/vnd.openxmlformats-officedocument.presentationml.slide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31.xml.rels" ContentType="application/vnd.openxmlformats-package.relationships+xml"/>
  <Override PartName="/ppt/slides/_rels/slide4.xml.rels" ContentType="application/vnd.openxmlformats-package.relationships+xml"/>
  <Override PartName="/ppt/slides/_rels/slide24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23.xml.rels" ContentType="application/vnd.openxmlformats-package.relationships+xml"/>
  <Override PartName="/ppt/slides/_rels/slide32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1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7.xml.rels" ContentType="application/vnd.openxmlformats-package.relationships+xml"/>
  <Override PartName="/ppt/slides/_rels/slide18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16.xml.rels" ContentType="application/vnd.openxmlformats-package.relationships+xml"/>
  <Override PartName="/ppt/slides/_rels/slide33.xml.rels" ContentType="application/vnd.openxmlformats-package.relationships+xml"/>
  <Override PartName="/ppt/slides/_rels/slide25.xml.rels" ContentType="application/vnd.openxmlformats-package.relationships+xml"/>
  <Override PartName="/ppt/slides/_rels/slide34.xml.rels" ContentType="application/vnd.openxmlformats-package.relationships+xml"/>
  <Override PartName="/ppt/slides/_rels/slide17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34.xml" ContentType="application/vnd.openxmlformats-officedocument.presentationml.slide+xml"/>
  <Override PartName="/ppt/slides/slide18.xml" ContentType="application/vnd.openxmlformats-officedocument.presentationml.slide+xml"/>
  <Override PartName="/ppt/slides/slide3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37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ldImg"/>
          </p:nvPr>
        </p:nvSpPr>
        <p:spPr>
          <a:xfrm>
            <a:off x="195840" y="694800"/>
            <a:ext cx="6465600" cy="342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540" spc="-1" strike="noStrike">
                <a:solidFill>
                  <a:schemeClr val="dk1"/>
                </a:solidFill>
                <a:latin typeface="Century Gothic"/>
              </a:rPr>
              <a:t>Для </a:t>
            </a:r>
            <a:r>
              <a:rPr b="0" lang="ru-RU" sz="1540" spc="-1" strike="noStrike">
                <a:solidFill>
                  <a:schemeClr val="dk1"/>
                </a:solidFill>
                <a:latin typeface="Century Gothic"/>
              </a:rPr>
              <a:t>пер</a:t>
            </a:r>
            <a:r>
              <a:rPr b="0" lang="ru-RU" sz="1540" spc="-1" strike="noStrike">
                <a:solidFill>
                  <a:schemeClr val="dk1"/>
                </a:solidFill>
                <a:latin typeface="Century Gothic"/>
              </a:rPr>
              <a:t>еме</a:t>
            </a:r>
            <a:r>
              <a:rPr b="0" lang="ru-RU" sz="1540" spc="-1" strike="noStrike">
                <a:solidFill>
                  <a:schemeClr val="dk1"/>
                </a:solidFill>
                <a:latin typeface="Century Gothic"/>
              </a:rPr>
              <a:t>ще</a:t>
            </a:r>
            <a:r>
              <a:rPr b="0" lang="ru-RU" sz="1540" spc="-1" strike="noStrike">
                <a:solidFill>
                  <a:schemeClr val="dk1"/>
                </a:solidFill>
                <a:latin typeface="Century Gothic"/>
              </a:rPr>
              <a:t>ния </a:t>
            </a:r>
            <a:r>
              <a:rPr b="0" lang="ru-RU" sz="1540" spc="-1" strike="noStrike">
                <a:solidFill>
                  <a:schemeClr val="dk1"/>
                </a:solidFill>
                <a:latin typeface="Century Gothic"/>
              </a:rPr>
              <a:t>стр</a:t>
            </a:r>
            <a:r>
              <a:rPr b="0" lang="ru-RU" sz="1540" spc="-1" strike="noStrike">
                <a:solidFill>
                  <a:schemeClr val="dk1"/>
                </a:solidFill>
                <a:latin typeface="Century Gothic"/>
              </a:rPr>
              <a:t>ани</a:t>
            </a:r>
            <a:r>
              <a:rPr b="0" lang="ru-RU" sz="1540" spc="-1" strike="noStrike">
                <a:solidFill>
                  <a:schemeClr val="dk1"/>
                </a:solidFill>
                <a:latin typeface="Century Gothic"/>
              </a:rPr>
              <a:t>цы </a:t>
            </a:r>
            <a:r>
              <a:rPr b="0" lang="ru-RU" sz="1540" spc="-1" strike="noStrike">
                <a:solidFill>
                  <a:schemeClr val="dk1"/>
                </a:solidFill>
                <a:latin typeface="Century Gothic"/>
              </a:rPr>
              <a:t>щё</a:t>
            </a:r>
            <a:r>
              <a:rPr b="0" lang="ru-RU" sz="1540" spc="-1" strike="noStrike">
                <a:solidFill>
                  <a:schemeClr val="dk1"/>
                </a:solidFill>
                <a:latin typeface="Century Gothic"/>
              </a:rPr>
              <a:t>лкн</a:t>
            </a:r>
            <a:r>
              <a:rPr b="0" lang="ru-RU" sz="1540" spc="-1" strike="noStrike">
                <a:solidFill>
                  <a:schemeClr val="dk1"/>
                </a:solidFill>
                <a:latin typeface="Century Gothic"/>
              </a:rPr>
              <a:t>ите </a:t>
            </a:r>
            <a:r>
              <a:rPr b="0" lang="ru-RU" sz="1540" spc="-1" strike="noStrike">
                <a:solidFill>
                  <a:schemeClr val="dk1"/>
                </a:solidFill>
                <a:latin typeface="Century Gothic"/>
              </a:rPr>
              <a:t>мы</a:t>
            </a:r>
            <a:r>
              <a:rPr b="0" lang="ru-RU" sz="1540" spc="-1" strike="noStrike">
                <a:solidFill>
                  <a:schemeClr val="dk1"/>
                </a:solidFill>
                <a:latin typeface="Century Gothic"/>
              </a:rPr>
              <a:t>шь</a:t>
            </a:r>
            <a:r>
              <a:rPr b="0" lang="ru-RU" sz="1540" spc="-1" strike="noStrike">
                <a:solidFill>
                  <a:schemeClr val="dk1"/>
                </a:solidFill>
                <a:latin typeface="Century Gothic"/>
              </a:rPr>
              <a:t>ю</a:t>
            </a:r>
            <a:endParaRPr b="0" lang="ru-RU" sz="154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85800" y="434304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Дл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я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п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р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а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в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к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и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ф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о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р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м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а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а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п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р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м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е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ч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а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й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щ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ё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л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к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н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и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е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м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ы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ш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ь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ю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612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 idx="7"/>
          </p:nvPr>
        </p:nvSpPr>
        <p:spPr>
          <a:xfrm>
            <a:off x="3881520" y="0"/>
            <a:ext cx="297612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8"/>
          </p:nvPr>
        </p:nvSpPr>
        <p:spPr>
          <a:xfrm>
            <a:off x="0" y="8686800"/>
            <a:ext cx="297612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9"/>
          </p:nvPr>
        </p:nvSpPr>
        <p:spPr>
          <a:xfrm>
            <a:off x="3881520" y="8686800"/>
            <a:ext cx="297612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2C7E696-413B-431C-8122-825CD9EBFB8B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A075AF-3C63-485E-BCCD-E02531B31F19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3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A59EB52-403E-451E-8C1B-74180C081F2D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22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13D6578-268D-4F43-A4F7-F583DCDC6594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25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5581639-DEE8-453A-9812-6B5B03D6B039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3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098AA8-D226-4584-8FE5-D0D87FCF4F1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FE145E-CEBE-4319-80A0-BED7E1234FE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95498B-36CC-47C9-B753-524DD5407A8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952067-10EE-4D4A-827E-2417628F593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9D42CC5-4058-4B9F-A2C1-A12E8CC485F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CB0902C-A6EC-4FB0-846E-149DEBDF21A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EB9B647-6393-43F3-8FAE-61FFD81C7F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D22D6CE-E915-4AE3-99CA-BB6375D130C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0C22785-2984-41C5-8B5E-EDC12AF6403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41C32B8-376A-4029-8CCD-BA06A11CBFB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3972A5C-37E5-4D29-943A-5EF3823C62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DCD6C4-255B-483E-8291-16AA6A79D6E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783B8B9-DF43-4743-BE53-21B5C3CC82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01E8637-9F66-44B6-ABDA-4DC18FBA47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B05A5F-A326-488A-AF40-5331AAF61CC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F519691-C366-47A4-B333-D61076CBC27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42160" y="155412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179040" y="155412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304920" y="391824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42160" y="391824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179040" y="3918240"/>
            <a:ext cx="27968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616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E15FEA7-CAAB-440A-B21F-FC6BC7E7BBB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8709B2-0441-4830-A5F5-3043A70A362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02DA59-63C0-4B79-AD16-FCDDE7DFF0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A28713B-4CC5-4A38-BB55-58D94F3DD0C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DB250A-8296-47E8-B509-4F655B1B5E4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08D715-EE9C-4911-8681-87EAE25F2A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41D47B-C14E-4BD5-88ED-5C845950B6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138689-1024-41AB-B760-584F50890E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ru-RU" sz="4500" spc="-1" strike="noStrike">
                <a:solidFill>
                  <a:schemeClr val="dk1"/>
                </a:solidFill>
                <a:latin typeface="Calibri Light"/>
              </a:rPr>
              <a:t>Образец </a:t>
            </a:r>
            <a:r>
              <a:rPr b="0" lang="ru-RU" sz="4500" spc="-1" strike="noStrike">
                <a:solidFill>
                  <a:schemeClr val="dk1"/>
                </a:solidFill>
                <a:latin typeface="Calibri Light"/>
              </a:rPr>
              <a:t>заголовка</a:t>
            </a:r>
            <a:endParaRPr b="0" lang="ru-RU" sz="45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840BE0-4F38-49B7-A1BB-2546E5FB6935}" type="slidenum">
              <a:rPr b="0" lang="ru-RU" sz="9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5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15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35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135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35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135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9143640" cy="144108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6" descr="C0-HD-BTM.png"/>
          <p:cNvPicPr/>
          <p:nvPr/>
        </p:nvPicPr>
        <p:blipFill>
          <a:blip r:embed="rId3"/>
          <a:stretch/>
        </p:blipFill>
        <p:spPr>
          <a:xfrm>
            <a:off x="0" y="4375080"/>
            <a:ext cx="9143640" cy="248256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028520" y="1803240"/>
            <a:ext cx="7086240" cy="1824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О</a:t>
            </a: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б</a:t>
            </a: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р</a:t>
            </a: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а</a:t>
            </a: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з</a:t>
            </a: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е</a:t>
            </a: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ц</a:t>
            </a: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 </a:t>
            </a: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з</a:t>
            </a: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а</a:t>
            </a: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г</a:t>
            </a: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о</a:t>
            </a: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л</a:t>
            </a: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о</a:t>
            </a: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в</a:t>
            </a: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к</a:t>
            </a:r>
            <a:r>
              <a:rPr b="0" lang="ru-RU" sz="6000" spc="-1" strike="noStrike" cap="all">
                <a:solidFill>
                  <a:schemeClr val="dk1"/>
                </a:solidFill>
                <a:latin typeface="Century Gothic"/>
              </a:rPr>
              <a:t>а</a:t>
            </a:r>
            <a:endParaRPr b="0" lang="ru-RU" sz="6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dt" idx="4"/>
          </p:nvPr>
        </p:nvSpPr>
        <p:spPr>
          <a:xfrm>
            <a:off x="5932080" y="4314240"/>
            <a:ext cx="2183040" cy="37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05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b="0" lang="ru-RU" sz="105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&lt;дата/время&gt;</a:t>
            </a:r>
            <a:endParaRPr b="0" lang="ru-RU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 idx="5"/>
          </p:nvPr>
        </p:nvSpPr>
        <p:spPr>
          <a:xfrm>
            <a:off x="1028520" y="4323960"/>
            <a:ext cx="480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 idx="6"/>
          </p:nvPr>
        </p:nvSpPr>
        <p:spPr>
          <a:xfrm>
            <a:off x="6057720" y="143100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05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119A930-E188-474B-84FC-2444B29CFC58}" type="slidenum">
              <a:rPr b="0" lang="ru-RU" sz="105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chemeClr val="dk1"/>
                </a:solidFill>
                <a:latin typeface="Century Gothic"/>
              </a:rPr>
              <a:t>Для правки структуры щёлкните мышью</a:t>
            </a:r>
            <a:endParaRPr b="0" lang="ru-RU" sz="2200" spc="-1" strike="noStrike">
              <a:solidFill>
                <a:schemeClr val="dk1"/>
              </a:solidFill>
              <a:latin typeface="Century Gothic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entury Gothic"/>
              </a:rPr>
              <a:t>Второй уровень структуры</a:t>
            </a:r>
            <a:endParaRPr b="0" lang="ru-RU" sz="1800" spc="-1" strike="noStrike">
              <a:solidFill>
                <a:schemeClr val="dk1"/>
              </a:solidFill>
              <a:latin typeface="Century Gothic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chemeClr val="dk1"/>
                </a:solidFill>
                <a:latin typeface="Century Gothic"/>
              </a:rPr>
              <a:t>Третий уровень структуры</a:t>
            </a:r>
            <a:endParaRPr b="0" lang="ru-RU" sz="1600" spc="-1" strike="noStrike">
              <a:solidFill>
                <a:schemeClr val="dk1"/>
              </a:solidFill>
              <a:latin typeface="Century Gothic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chemeClr val="dk1"/>
                </a:solidFill>
                <a:latin typeface="Century Gothic"/>
              </a:rPr>
              <a:t>Четвёртый уровень структуры</a:t>
            </a:r>
            <a:endParaRPr b="0" lang="ru-RU" sz="1600" spc="-1" strike="noStrike">
              <a:solidFill>
                <a:schemeClr val="dk1"/>
              </a:solidFill>
              <a:latin typeface="Century Gothic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entury Gothic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entury Gothic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entury Gothic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entury Gothic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entury Gothic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audio" Target="file:///C:/Documents and Settings/&#1058;&#1072;&#1090;&#1100;&#1103;&#1085;&#1072;/&#1056;&#1072;&#1073;&#1086;&#1095;&#1080;&#1081; &#1089;&#1090;&#1086;&#1083;/&#1051;&#1077;&#1078;&#1085;&#1077;&#1074;&#1072;/Nachalo-Chto-nasha-zhizn_---igra-Chto-Gde-Kogda(muz-muz.net).mp3" TargetMode="External"/><Relationship Id="rId2" Type="http://schemas.microsoft.com/office/2007/relationships/media" Target="file:///C:/Documents and Settings/&#1058;&#1072;&#1090;&#1100;&#1103;&#1085;&#1072;/&#1056;&#1072;&#1073;&#1086;&#1095;&#1080;&#1081; &#1089;&#1090;&#1086;&#1083;/&#1051;&#1077;&#1078;&#1085;&#1077;&#1074;&#1072;/Nachalo-Chto-nasha-zhizn_---igra-Chto-Gde-Kogda(muz-muz.net).mp3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440000" y="1092960"/>
            <a:ext cx="8208000" cy="14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81153"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Ф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и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з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и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ч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е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с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к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и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й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 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б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о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й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 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«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Ч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т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о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? 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Г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д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е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?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к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о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г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д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а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?</a:t>
            </a:r>
            <a:r>
              <a:rPr b="0" lang="ru-RU" sz="6000" spc="-1" strike="noStrike" cap="all">
                <a:solidFill>
                  <a:srgbClr val="0070c0"/>
                </a:solidFill>
                <a:latin typeface="Century Gothic"/>
              </a:rPr>
              <a:t>»</a:t>
            </a:r>
            <a:endParaRPr b="0" lang="ru-RU" sz="6000" spc="-1" strike="noStrike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2894040" y="2688120"/>
            <a:ext cx="1517760" cy="48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70c0"/>
                </a:solidFill>
                <a:latin typeface="Century Gothic"/>
              </a:rPr>
              <a:t>7 </a:t>
            </a:r>
            <a:r>
              <a:rPr b="0" lang="ru-RU" sz="2000" spc="-1" strike="noStrike">
                <a:solidFill>
                  <a:srgbClr val="0070c0"/>
                </a:solidFill>
                <a:latin typeface="Century Gothic"/>
              </a:rPr>
              <a:t>кл</a:t>
            </a:r>
            <a:r>
              <a:rPr b="0" lang="ru-RU" sz="2000" spc="-1" strike="noStrike">
                <a:solidFill>
                  <a:srgbClr val="0070c0"/>
                </a:solidFill>
                <a:latin typeface="Century Gothic"/>
              </a:rPr>
              <a:t>ас</a:t>
            </a:r>
            <a:r>
              <a:rPr b="0" lang="ru-RU" sz="2000" spc="-1" strike="noStrike">
                <a:solidFill>
                  <a:srgbClr val="0070c0"/>
                </a:solidFill>
                <a:latin typeface="Century Gothic"/>
              </a:rPr>
              <a:t>с</a:t>
            </a:r>
            <a:endParaRPr b="0" lang="ru-RU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2" name="Рисунок 5" descr=""/>
          <p:cNvPicPr/>
          <p:nvPr/>
        </p:nvPicPr>
        <p:blipFill>
          <a:blip r:embed="rId1"/>
          <a:stretch/>
        </p:blipFill>
        <p:spPr>
          <a:xfrm>
            <a:off x="2492280" y="3820680"/>
            <a:ext cx="1496520" cy="1995480"/>
          </a:xfrm>
          <a:prstGeom prst="rect">
            <a:avLst/>
          </a:prstGeom>
          <a:ln w="0">
            <a:noFill/>
          </a:ln>
        </p:spPr>
      </p:pic>
      <p:sp>
        <p:nvSpPr>
          <p:cNvPr id="93" name="Прямоугольник 13"/>
          <p:cNvSpPr txBox="1"/>
          <p:nvPr/>
        </p:nvSpPr>
        <p:spPr>
          <a:xfrm>
            <a:off x="2105640" y="2734200"/>
            <a:ext cx="2296080" cy="3312000"/>
          </a:xfrm>
          <a:prstGeom prst="rect">
            <a:avLst/>
          </a:prstGeom>
        </p:spPr>
        <p:txBody>
          <a:bodyPr wrap="none" anchor="t" anchorCtr="1">
            <a:prstTxWarp prst="textArchDown">
              <a:avLst>
                <a:gd name="adj" fmla="val 1100615"/>
              </a:avLst>
            </a:prstTxWarp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20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 </a:t>
            </a:r>
            <a:r>
              <a:rPr b="0" lang="ru-RU" sz="20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им</a:t>
            </a:r>
            <a:r>
              <a:rPr b="0" lang="ru-RU" sz="20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ен</a:t>
            </a:r>
            <a:r>
              <a:rPr b="0" lang="ru-RU" sz="20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и </a:t>
            </a:r>
            <a:r>
              <a:rPr b="0" lang="ru-RU" sz="20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Па</a:t>
            </a:r>
            <a:r>
              <a:rPr b="0" lang="ru-RU" sz="20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бл</a:t>
            </a:r>
            <a:r>
              <a:rPr b="0" lang="ru-RU" sz="20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о </a:t>
            </a:r>
            <a:r>
              <a:rPr b="0" lang="ru-RU" sz="20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Не</a:t>
            </a:r>
            <a:r>
              <a:rPr b="0" lang="ru-RU" sz="20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ру</a:t>
            </a:r>
            <a:r>
              <a:rPr b="0" lang="ru-RU" sz="20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ды </a:t>
            </a:r>
            <a:endParaRPr b="0" lang="ru-RU" sz="2000" spc="-1" strike="noStrike">
              <a:ln w="22320">
                <a:noFill/>
              </a:ln>
              <a:solidFill>
                <a:srgbClr val="0070c0"/>
              </a:solidFill>
              <a:latin typeface="Arial"/>
            </a:endParaRPr>
          </a:p>
        </p:txBody>
      </p:sp>
      <p:sp>
        <p:nvSpPr>
          <p:cNvPr id="94" name="Прямоугольник 14"/>
          <p:cNvSpPr txBox="1"/>
          <p:nvPr/>
        </p:nvSpPr>
        <p:spPr>
          <a:xfrm>
            <a:off x="2127960" y="3494520"/>
            <a:ext cx="2160000" cy="3041640"/>
          </a:xfrm>
          <a:prstGeom prst="rect">
            <a:avLst/>
          </a:prstGeom>
        </p:spPr>
        <p:txBody>
          <a:bodyPr wrap="none" anchor="ctr" anchorCtr="1">
            <a:prstTxWarp prst="textButton">
              <a:avLst>
                <a:gd name="adj" fmla="val 10728514"/>
              </a:avLst>
            </a:prstTxWarp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36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Г</a:t>
            </a:r>
            <a:r>
              <a:rPr b="0" lang="ru-RU" sz="36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Б</a:t>
            </a:r>
            <a:r>
              <a:rPr b="0" lang="ru-RU" sz="36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О</a:t>
            </a:r>
            <a:r>
              <a:rPr b="0" lang="ru-RU" sz="36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У </a:t>
            </a:r>
            <a:r>
              <a:rPr b="0" lang="ru-RU" sz="36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Ш</a:t>
            </a:r>
            <a:r>
              <a:rPr b="0" lang="ru-RU" sz="36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к</a:t>
            </a:r>
            <a:r>
              <a:rPr b="0" lang="ru-RU" sz="36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о</a:t>
            </a:r>
            <a:r>
              <a:rPr b="0" lang="ru-RU" sz="36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л</a:t>
            </a:r>
            <a:r>
              <a:rPr b="0" lang="ru-RU" sz="36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а </a:t>
            </a:r>
            <a:r>
              <a:rPr b="0" lang="ru-RU" sz="36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№</a:t>
            </a:r>
            <a:r>
              <a:rPr b="0" lang="ru-RU" sz="36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 </a:t>
            </a:r>
            <a:r>
              <a:rPr b="0" lang="ru-RU" sz="36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1</a:t>
            </a:r>
            <a:r>
              <a:rPr b="0" lang="ru-RU" sz="36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5</a:t>
            </a:r>
            <a:r>
              <a:rPr b="0" lang="ru-RU" sz="36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6</a:t>
            </a:r>
            <a:r>
              <a:rPr b="0" lang="ru-RU" sz="3600" spc="-1" strike="noStrike">
                <a:ln w="22320">
                  <a:noFill/>
                </a:ln>
                <a:solidFill>
                  <a:srgbClr val="0070c0"/>
                </a:solidFill>
                <a:latin typeface="Century Gothic"/>
              </a:rPr>
              <a:t>8</a:t>
            </a:r>
            <a:endParaRPr b="0" lang="ru-RU" sz="3600" spc="-1" strike="noStrike">
              <a:ln w="22320">
                <a:noFill/>
              </a:ln>
              <a:solidFill>
                <a:srgbClr val="0070c0"/>
              </a:solidFill>
              <a:latin typeface="Arial"/>
            </a:endParaRPr>
          </a:p>
        </p:txBody>
      </p:sp>
      <p:sp>
        <p:nvSpPr>
          <p:cNvPr id="95" name="TextBox 2"/>
          <p:cNvSpPr/>
          <p:nvPr/>
        </p:nvSpPr>
        <p:spPr>
          <a:xfrm>
            <a:off x="4228920" y="2973960"/>
            <a:ext cx="36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endParaRPr b="0" lang="ru-RU" sz="1800" spc="-1" strike="noStrike">
              <a:solidFill>
                <a:schemeClr val="dk1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57160" y="609480"/>
            <a:ext cx="7406280" cy="13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ru-RU" sz="3300" spc="-1" strike="noStrike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 Light"/>
              </a:rPr>
              <a:t>Найди общее</a:t>
            </a:r>
            <a:br>
              <a:rPr sz="3300"/>
            </a:br>
            <a:endParaRPr b="0" lang="ru-RU" sz="33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7" name="TextBox 5"/>
          <p:cNvSpPr/>
          <p:nvPr/>
        </p:nvSpPr>
        <p:spPr>
          <a:xfrm>
            <a:off x="3565080" y="5013360"/>
            <a:ext cx="2270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dk1"/>
                </a:solidFill>
                <a:latin typeface="Arial"/>
              </a:rPr>
              <a:t>движение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Рисунок 2" descr=""/>
          <p:cNvPicPr/>
          <p:nvPr/>
        </p:nvPicPr>
        <p:blipFill>
          <a:blip r:embed="rId1"/>
          <a:stretch/>
        </p:blipFill>
        <p:spPr>
          <a:xfrm>
            <a:off x="395280" y="4282920"/>
            <a:ext cx="3158640" cy="1895040"/>
          </a:xfrm>
          <a:prstGeom prst="rect">
            <a:avLst/>
          </a:prstGeom>
          <a:ln w="0">
            <a:noFill/>
          </a:ln>
        </p:spPr>
      </p:pic>
      <p:pic>
        <p:nvPicPr>
          <p:cNvPr id="149" name="Рисунок 3" descr=""/>
          <p:cNvPicPr/>
          <p:nvPr/>
        </p:nvPicPr>
        <p:blipFill>
          <a:blip r:embed="rId2"/>
          <a:stretch/>
        </p:blipFill>
        <p:spPr>
          <a:xfrm>
            <a:off x="2577960" y="1193760"/>
            <a:ext cx="4382640" cy="266652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4" descr=""/>
          <p:cNvPicPr/>
          <p:nvPr/>
        </p:nvPicPr>
        <p:blipFill>
          <a:blip r:embed="rId3"/>
          <a:stretch/>
        </p:blipFill>
        <p:spPr>
          <a:xfrm>
            <a:off x="5802480" y="4221000"/>
            <a:ext cx="3060360" cy="201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2" dur="indefinite" restart="never" nodeType="tmRoot">
          <p:childTnLst>
            <p:seq>
              <p:cTn id="83" dur="indefinite" nodeType="mainSeq">
                <p:childTnLst>
                  <p:par>
                    <p:cTn id="84" nodeType="clickEffect" fill="hold">
                      <p:stCondLst>
                        <p:cond delay="indefinite"/>
                      </p:stCondLst>
                      <p:childTnLst>
                        <p:par>
                          <p:cTn id="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8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57160" y="609480"/>
            <a:ext cx="7406280" cy="13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ru-RU" sz="3300" spc="-1" strike="noStrike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 Light"/>
              </a:rPr>
              <a:t>Найди общее</a:t>
            </a:r>
            <a:endParaRPr b="0" lang="ru-RU" sz="33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52" name="Picture 2" descr="https://im0-tub-ru.yandex.net/i?id=d2871ce5b657cb6f134ef3a165c307dd&amp;n=33&amp;h=215&amp;w=287"/>
          <p:cNvPicPr/>
          <p:nvPr/>
        </p:nvPicPr>
        <p:blipFill>
          <a:blip r:embed="rId1"/>
          <a:srcRect l="11127" t="0" r="0" b="0"/>
          <a:stretch/>
        </p:blipFill>
        <p:spPr>
          <a:xfrm>
            <a:off x="262800" y="3573000"/>
            <a:ext cx="2966040" cy="249984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pic>
        <p:nvPicPr>
          <p:cNvPr id="153" name="Picture 4" descr="https://im0-tub-ru.yandex.net/i?id=ae347cb04c73ca5a659a8cfc8d3a99a2&amp;n=33&amp;h=215&amp;w=323"/>
          <p:cNvPicPr/>
          <p:nvPr/>
        </p:nvPicPr>
        <p:blipFill>
          <a:blip r:embed="rId2"/>
          <a:srcRect l="18570" t="0" r="11760" b="0"/>
          <a:stretch/>
        </p:blipFill>
        <p:spPr>
          <a:xfrm>
            <a:off x="3306960" y="1465560"/>
            <a:ext cx="2642760" cy="252540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pic>
        <p:nvPicPr>
          <p:cNvPr id="154" name="Picture 8" descr="https://im0-tub-ru.yandex.net/i?id=fbac2cf4d831c319d9d64048e1946c38&amp;n=33&amp;h=215&amp;w=215"/>
          <p:cNvPicPr/>
          <p:nvPr/>
        </p:nvPicPr>
        <p:blipFill>
          <a:blip r:embed="rId3"/>
          <a:stretch/>
        </p:blipFill>
        <p:spPr>
          <a:xfrm>
            <a:off x="6106320" y="3429000"/>
            <a:ext cx="2499840" cy="249984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sp>
        <p:nvSpPr>
          <p:cNvPr id="155" name="TextBox 5"/>
          <p:cNvSpPr/>
          <p:nvPr/>
        </p:nvSpPr>
        <p:spPr>
          <a:xfrm>
            <a:off x="3746520" y="5110200"/>
            <a:ext cx="2220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dk1"/>
                </a:solidFill>
                <a:latin typeface="Arial"/>
              </a:rPr>
              <a:t>давление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nodeType="clickEffect" fill="hold">
                      <p:stCondLst>
                        <p:cond delay="indefinite"/>
                      </p:stCondLst>
                      <p:childTnLst>
                        <p:par>
                          <p:cTn id="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nodeType="clickEffect" fill="hold">
                      <p:stCondLst>
                        <p:cond delay="indefinite"/>
                      </p:stCondLst>
                      <p:childTnLst>
                        <p:par>
                          <p:cTn id="1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03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57160" y="609480"/>
            <a:ext cx="7406280" cy="13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ru-RU" sz="3300" spc="-1" strike="noStrike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 Light"/>
              </a:rPr>
              <a:t>ГДЕ ЛОГИКА?</a:t>
            </a:r>
            <a:br>
              <a:rPr sz="3300"/>
            </a:br>
            <a:endParaRPr b="0" lang="ru-RU" sz="33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57" name="Picture 1" descr="C:\Documents and Settings\User\Рабочий стол\материалы\img33.jpg"/>
          <p:cNvPicPr/>
          <p:nvPr/>
        </p:nvPicPr>
        <p:blipFill>
          <a:blip r:embed="rId1"/>
          <a:srcRect l="1563" t="21804" r="10448" b="41794"/>
          <a:stretch/>
        </p:blipFill>
        <p:spPr>
          <a:xfrm>
            <a:off x="785880" y="1714320"/>
            <a:ext cx="7429320" cy="230472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>
            <a:bevelT prst="relaxedInset"/>
          </a:sp3d>
        </p:spPr>
      </p:pic>
      <p:sp>
        <p:nvSpPr>
          <p:cNvPr id="158" name="TextBox 3"/>
          <p:cNvSpPr/>
          <p:nvPr/>
        </p:nvSpPr>
        <p:spPr>
          <a:xfrm>
            <a:off x="3371760" y="4800600"/>
            <a:ext cx="2256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dk1"/>
                </a:solidFill>
                <a:latin typeface="Arial"/>
              </a:rPr>
              <a:t>величины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4" dur="indefinite" restart="never" nodeType="tmRoot">
          <p:childTnLst>
            <p:seq>
              <p:cTn id="105" dur="indefinite" nodeType="mainSeq">
                <p:childTnLst>
                  <p:par>
                    <p:cTn id="106" nodeType="clickEffect" fill="hold">
                      <p:stCondLst>
                        <p:cond delay="indefinite"/>
                      </p:stCondLst>
                      <p:childTnLst>
                        <p:par>
                          <p:cTn id="1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nodeType="clickEffect" fill="hold">
                      <p:stCondLst>
                        <p:cond delay="indefinite"/>
                      </p:stCondLst>
                      <p:childTnLst>
                        <p:par>
                          <p:cTn id="1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14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857160" y="609480"/>
            <a:ext cx="7406280" cy="13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ru-RU" sz="3300" spc="-1" strike="noStrike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 Light"/>
              </a:rPr>
              <a:t>Найди общее</a:t>
            </a:r>
            <a:endParaRPr b="0" lang="ru-RU" sz="33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60" name="Рисунок 2" descr=""/>
          <p:cNvPicPr/>
          <p:nvPr/>
        </p:nvPicPr>
        <p:blipFill>
          <a:blip r:embed="rId1"/>
          <a:stretch/>
        </p:blipFill>
        <p:spPr>
          <a:xfrm>
            <a:off x="395280" y="2997360"/>
            <a:ext cx="3276360" cy="3276360"/>
          </a:xfrm>
          <a:prstGeom prst="rect">
            <a:avLst/>
          </a:prstGeom>
          <a:ln w="0">
            <a:noFill/>
          </a:ln>
        </p:spPr>
      </p:pic>
      <p:pic>
        <p:nvPicPr>
          <p:cNvPr id="161" name="Рисунок 3" descr=""/>
          <p:cNvPicPr/>
          <p:nvPr/>
        </p:nvPicPr>
        <p:blipFill>
          <a:blip r:embed="rId2"/>
          <a:stretch/>
        </p:blipFill>
        <p:spPr>
          <a:xfrm>
            <a:off x="5867280" y="4892760"/>
            <a:ext cx="2952360" cy="1552320"/>
          </a:xfrm>
          <a:prstGeom prst="rect">
            <a:avLst/>
          </a:prstGeom>
          <a:ln w="0">
            <a:noFill/>
          </a:ln>
        </p:spPr>
      </p:pic>
      <p:pic>
        <p:nvPicPr>
          <p:cNvPr id="162" name="Рисунок 4" descr=""/>
          <p:cNvPicPr/>
          <p:nvPr/>
        </p:nvPicPr>
        <p:blipFill>
          <a:blip r:embed="rId3"/>
          <a:stretch/>
        </p:blipFill>
        <p:spPr>
          <a:xfrm>
            <a:off x="2987640" y="1724040"/>
            <a:ext cx="3809520" cy="1704600"/>
          </a:xfrm>
          <a:prstGeom prst="rect">
            <a:avLst/>
          </a:prstGeom>
          <a:ln w="0">
            <a:noFill/>
          </a:ln>
        </p:spPr>
      </p:pic>
      <p:sp>
        <p:nvSpPr>
          <p:cNvPr id="163" name="TextBox 8"/>
          <p:cNvSpPr/>
          <p:nvPr/>
        </p:nvSpPr>
        <p:spPr>
          <a:xfrm>
            <a:off x="3744360" y="5110200"/>
            <a:ext cx="1662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dk1"/>
                </a:solidFill>
                <a:latin typeface="Arial"/>
              </a:rPr>
              <a:t>трение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nodeType="clickEffect" fill="hold">
                      <p:stCondLst>
                        <p:cond delay="indefinite"/>
                      </p:stCondLst>
                      <p:childTnLst>
                        <p:par>
                          <p:cTn id="1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21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57160" y="609480"/>
            <a:ext cx="7406280" cy="13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ru-RU" sz="3300" spc="-1" strike="noStrike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 Light"/>
              </a:rPr>
              <a:t>ГДЕ ЛОГИКА?</a:t>
            </a:r>
            <a:br>
              <a:rPr sz="3300"/>
            </a:br>
            <a:endParaRPr b="0" lang="ru-RU" sz="33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65" name="Рисунок 2" descr=""/>
          <p:cNvPicPr/>
          <p:nvPr/>
        </p:nvPicPr>
        <p:blipFill>
          <a:blip r:embed="rId1"/>
          <a:stretch/>
        </p:blipFill>
        <p:spPr>
          <a:xfrm>
            <a:off x="6300720" y="3357720"/>
            <a:ext cx="2539800" cy="3263400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3" descr=""/>
          <p:cNvPicPr/>
          <p:nvPr/>
        </p:nvPicPr>
        <p:blipFill>
          <a:blip r:embed="rId2"/>
          <a:stretch/>
        </p:blipFill>
        <p:spPr>
          <a:xfrm>
            <a:off x="179280" y="3246480"/>
            <a:ext cx="2652480" cy="3382560"/>
          </a:xfrm>
          <a:prstGeom prst="rect">
            <a:avLst/>
          </a:prstGeom>
          <a:ln w="0">
            <a:noFill/>
          </a:ln>
        </p:spPr>
      </p:pic>
      <p:pic>
        <p:nvPicPr>
          <p:cNvPr id="167" name="Рисунок 4" descr=""/>
          <p:cNvPicPr/>
          <p:nvPr/>
        </p:nvPicPr>
        <p:blipFill>
          <a:blip r:embed="rId3"/>
          <a:stretch/>
        </p:blipFill>
        <p:spPr>
          <a:xfrm>
            <a:off x="2584440" y="1336680"/>
            <a:ext cx="4133520" cy="2758680"/>
          </a:xfrm>
          <a:prstGeom prst="rect">
            <a:avLst/>
          </a:prstGeom>
          <a:ln w="0">
            <a:noFill/>
          </a:ln>
        </p:spPr>
      </p:pic>
      <p:sp>
        <p:nvSpPr>
          <p:cNvPr id="168" name="TextBox 8"/>
          <p:cNvSpPr/>
          <p:nvPr/>
        </p:nvSpPr>
        <p:spPr>
          <a:xfrm>
            <a:off x="3750480" y="5110200"/>
            <a:ext cx="2718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dk1"/>
                </a:solidFill>
                <a:latin typeface="Arial"/>
              </a:rPr>
              <a:t>притяжение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2" dur="indefinite" restart="never" nodeType="tmRoot">
          <p:childTnLst>
            <p:seq>
              <p:cTn id="123" dur="indefinite" nodeType="mainSeq">
                <p:childTnLst>
                  <p:par>
                    <p:cTn id="124" nodeType="clickEffect" fill="hold">
                      <p:stCondLst>
                        <p:cond delay="indefinite"/>
                      </p:stCondLst>
                      <p:childTnLst>
                        <p:par>
                          <p:cTn id="1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28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"/>
          <p:cNvSpPr/>
          <p:nvPr/>
        </p:nvSpPr>
        <p:spPr>
          <a:xfrm>
            <a:off x="215640" y="1034280"/>
            <a:ext cx="8712720" cy="3016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 u="sng">
                <a:solidFill>
                  <a:srgbClr val="ff0000"/>
                </a:solidFill>
                <a:uFillTx/>
                <a:latin typeface="Arial"/>
                <a:ea typeface="Calibri"/>
              </a:rPr>
              <a:t>4. Практическое задание 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Arial"/>
                <a:ea typeface="Calibri"/>
              </a:rPr>
              <a:t> </a:t>
            </a:r>
            <a:r>
              <a:rPr b="0" lang="ru-RU" sz="3600" spc="-1" strike="noStrike">
                <a:solidFill>
                  <a:schemeClr val="dk1"/>
                </a:solidFill>
                <a:latin typeface="Arial"/>
                <a:ea typeface="Calibri"/>
              </a:rPr>
              <a:t>Определить плотность</a:t>
            </a:r>
            <a:r>
              <a:rPr b="0" lang="ru-RU" sz="3600" spc="-1" strike="noStrike">
                <a:solidFill>
                  <a:schemeClr val="dk1"/>
                </a:solidFill>
                <a:latin typeface="Arial"/>
                <a:ea typeface="Calibri"/>
              </a:rPr>
              <a:t> </a:t>
            </a:r>
            <a:r>
              <a:rPr b="0" lang="ru-RU" sz="3600" spc="-1" strike="noStrike">
                <a:solidFill>
                  <a:schemeClr val="dk1"/>
                </a:solidFill>
                <a:latin typeface="Arial"/>
                <a:ea typeface="Calibri"/>
              </a:rPr>
              <a:t>неизвестного тела.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3600" spc="-1" strike="noStrike">
                <a:solidFill>
                  <a:schemeClr val="dk1"/>
                </a:solidFill>
                <a:latin typeface="Arial"/>
                <a:ea typeface="Calibri"/>
              </a:rPr>
              <a:t>По таблице плотностей определить из какого вещества изготовлено тело.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edge/>
  </p:transition>
  <p:timing>
    <p:tnLst>
      <p:par>
        <p:cTn id="129" dur="indefinite" restart="never" nodeType="tmRoot">
          <p:childTnLst>
            <p:seq>
              <p:cTn id="130" dur="indefinite" nodeType="mainSeq">
                <p:childTnLst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35" dur="2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nodeType="with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38" dur="2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41" dur="20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Таблица 1"/>
          <p:cNvGraphicFramePr/>
          <p:nvPr/>
        </p:nvGraphicFramePr>
        <p:xfrm>
          <a:off x="1857240" y="3071880"/>
          <a:ext cx="5486040" cy="2132640"/>
        </p:xfrm>
        <a:graphic>
          <a:graphicData uri="http://schemas.openxmlformats.org/drawingml/2006/table">
            <a:tbl>
              <a:tblPr/>
              <a:tblGrid>
                <a:gridCol w="1737360"/>
                <a:gridCol w="1858320"/>
                <a:gridCol w="1890360"/>
              </a:tblGrid>
              <a:tr h="625320">
                <a:tc>
                  <a:txBody>
                    <a:bodyPr lIns="68400" rIns="68400" tIns="0" bIns="0" anchor="t">
                      <a:noAutofit/>
                    </a:bodyPr>
                    <a:p>
                      <a:pPr marL="57240" algn="ctr" defTabSz="685800">
                        <a:lnSpc>
                          <a:spcPct val="100000"/>
                        </a:lnSpc>
                      </a:pP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7240" algn="ctr" defTabSz="685800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V=   ?   /t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7240" algn="ctr" defTabSz="685800">
                        <a:lnSpc>
                          <a:spcPct val="100000"/>
                        </a:lnSpc>
                      </a:pP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</a:pP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p=m /   ?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m=V*  ?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89680">
                <a:tc>
                  <a:txBody>
                    <a:bodyPr lIns="68400" rIns="68400" tIns="0" bIns="0" anchor="t">
                      <a:noAutofit/>
                    </a:bodyPr>
                    <a:p>
                      <a:pPr marL="57240" algn="ctr" defTabSz="685800">
                        <a:lnSpc>
                          <a:spcPct val="100000"/>
                        </a:lnSpc>
                      </a:pP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7240" algn="ctr" defTabSz="685800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F=m*?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7240" algn="ctr" defTabSz="685800">
                        <a:lnSpc>
                          <a:spcPct val="100000"/>
                        </a:lnSpc>
                      </a:pP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t=s/?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1" lang="en-US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P=g*?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1" name="Rectangle 1"/>
          <p:cNvSpPr/>
          <p:nvPr/>
        </p:nvSpPr>
        <p:spPr>
          <a:xfrm>
            <a:off x="48240" y="16200"/>
            <a:ext cx="8628480" cy="3506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algn="ctr" defTabSz="914400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57200" algn="ctr" defTabSz="914400">
              <a:lnSpc>
                <a:spcPct val="100000"/>
              </a:lnSpc>
            </a:pPr>
            <a:r>
              <a:rPr b="1" lang="ru-RU" sz="2800" spc="-1" strike="noStrike" u="sng">
                <a:solidFill>
                  <a:srgbClr val="ff0000"/>
                </a:solidFill>
                <a:uFillTx/>
                <a:latin typeface="Arial"/>
                <a:ea typeface="Calibri"/>
              </a:rPr>
              <a:t>5. Узнай формулу.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  <a:ea typeface="Calibri"/>
              </a:rPr>
              <a:t>Каждой команде выдаются карточки с формулами,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  <a:ea typeface="Calibri"/>
              </a:rPr>
              <a:t> </a:t>
            </a:r>
            <a:r>
              <a:rPr b="0" lang="ru-RU" sz="2800" spc="-1" strike="noStrike">
                <a:solidFill>
                  <a:schemeClr val="dk1"/>
                </a:solidFill>
                <a:latin typeface="Arial"/>
                <a:ea typeface="Calibri"/>
              </a:rPr>
              <a:t>где вместо одной из величин – знак вопроса: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  <a:ea typeface="Calibri"/>
              </a:rPr>
              <a:t>Необходимо заменить  ?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Arial"/>
                <a:ea typeface="Calibri"/>
              </a:rPr>
              <a:t> </a:t>
            </a:r>
            <a:r>
              <a:rPr b="0" lang="ru-RU" sz="2800" spc="-1" strike="noStrike">
                <a:solidFill>
                  <a:schemeClr val="dk1"/>
                </a:solidFill>
                <a:latin typeface="Arial"/>
                <a:ea typeface="Calibri"/>
              </a:rPr>
              <a:t>на правильную физическую величину.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wheel spokes="8"/>
  </p:transition>
  <p:timing>
    <p:tnLst>
      <p:par>
        <p:cTn id="142" dur="indefinite" restart="never" nodeType="tmRoot">
          <p:childTnLst>
            <p:seq>
              <p:cTn id="143" dur="indefinite" nodeType="mainSeq">
                <p:childTnLst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48" dur="1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51" dur="1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2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54" dur="1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5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57" dur="1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8" nodeType="with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60" dur="1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3" descr="G:\i.jpg"/>
          <p:cNvPicPr/>
          <p:nvPr/>
        </p:nvPicPr>
        <p:blipFill>
          <a:blip r:embed="rId1"/>
          <a:stretch/>
        </p:blipFill>
        <p:spPr>
          <a:xfrm>
            <a:off x="323640" y="4884840"/>
            <a:ext cx="1018800" cy="1661400"/>
          </a:xfrm>
          <a:prstGeom prst="rect">
            <a:avLst/>
          </a:prstGeom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14240" y="188640"/>
            <a:ext cx="8229240" cy="5240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ru-RU" sz="4800" spc="-1" strike="noStrike">
                <a:solidFill>
                  <a:schemeClr val="dk1"/>
                </a:solidFill>
                <a:latin typeface="Calibri"/>
              </a:rPr>
              <a:t>6. Кто- то сегодня погряз в долгах, кто – то погряз в законах.</a:t>
            </a:r>
            <a:br>
              <a:rPr sz="4800"/>
            </a:br>
            <a:r>
              <a:rPr b="0" lang="ru-RU" sz="4800" spc="-1" strike="noStrike">
                <a:solidFill>
                  <a:schemeClr val="dk1"/>
                </a:solidFill>
                <a:latin typeface="Calibri"/>
              </a:rPr>
              <a:t>Все говорят мне, что сила в деньгах. А сила – она …</a:t>
            </a:r>
            <a:br>
              <a:rPr sz="4800"/>
            </a:br>
            <a:r>
              <a:rPr b="0" lang="ru-RU" sz="4800" spc="-1" strike="noStrike">
                <a:solidFill>
                  <a:schemeClr val="dk1"/>
                </a:solidFill>
                <a:latin typeface="Calibri"/>
              </a:rPr>
              <a:t>  </a:t>
            </a:r>
            <a:br>
              <a:rPr sz="4800"/>
            </a:br>
            <a:r>
              <a:rPr b="1" lang="ru-RU" sz="4800" spc="-1" strike="noStrike">
                <a:solidFill>
                  <a:schemeClr val="dk1"/>
                </a:solidFill>
                <a:latin typeface="Calibri"/>
              </a:rPr>
              <a:t>В чём же она – сила?</a:t>
            </a:r>
            <a:endParaRPr b="0" lang="ru-RU" sz="4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74" name="Picture 2" descr="G:\i (1).jpg"/>
          <p:cNvPicPr/>
          <p:nvPr/>
        </p:nvPicPr>
        <p:blipFill>
          <a:blip r:embed="rId2"/>
          <a:stretch/>
        </p:blipFill>
        <p:spPr>
          <a:xfrm>
            <a:off x="7429680" y="5143680"/>
            <a:ext cx="1428480" cy="1428480"/>
          </a:xfrm>
          <a:prstGeom prst="rect">
            <a:avLst/>
          </a:prstGeom>
          <a:ln w="0">
            <a:noFill/>
          </a:ln>
        </p:spPr>
      </p:pic>
    </p:spTree>
  </p:cSld>
  <p:transition spd="med">
    <p:diamond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4482720" cy="311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br>
              <a:rPr sz="3300"/>
            </a:br>
            <a:r>
              <a:rPr b="1" lang="ru-RU" sz="6000" spc="-1" strike="noStrike">
                <a:solidFill>
                  <a:schemeClr val="dk1"/>
                </a:solidFill>
                <a:latin typeface="Calibri Light"/>
              </a:rPr>
              <a:t>В Ньютонах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76" name="Picture 3" descr="G:\sova.jpg"/>
          <p:cNvPicPr/>
          <p:nvPr/>
        </p:nvPicPr>
        <p:blipFill>
          <a:blip r:embed="rId1"/>
          <a:stretch/>
        </p:blipFill>
        <p:spPr>
          <a:xfrm>
            <a:off x="4788000" y="1025640"/>
            <a:ext cx="3938760" cy="5571000"/>
          </a:xfrm>
          <a:prstGeom prst="rect">
            <a:avLst/>
          </a:prstGeom>
          <a:ln w="0">
            <a:noFill/>
          </a:ln>
        </p:spPr>
      </p:pic>
    </p:spTree>
  </p:cSld>
  <p:transition>
    <p:wedg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Таблица 1"/>
          <p:cNvGraphicFramePr/>
          <p:nvPr/>
        </p:nvGraphicFramePr>
        <p:xfrm>
          <a:off x="1500120" y="2439720"/>
          <a:ext cx="6077160" cy="3577320"/>
        </p:xfrm>
        <a:graphic>
          <a:graphicData uri="http://schemas.openxmlformats.org/drawingml/2006/table">
            <a:tbl>
              <a:tblPr/>
              <a:tblGrid>
                <a:gridCol w="2025360"/>
                <a:gridCol w="2025360"/>
                <a:gridCol w="2026080"/>
              </a:tblGrid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V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м</a:t>
                      </a:r>
                      <a:r>
                        <a:rPr b="1" lang="ru-RU" sz="1400" spc="-1" strike="noStrike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сила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s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кг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скорость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S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м/с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время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m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с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масса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6716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v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Н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объём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436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F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м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путь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t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м</a:t>
                      </a:r>
                      <a:r>
                        <a:rPr b="1" lang="ru-RU" sz="1600" spc="-1" strike="noStrike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площадь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8" name="Rectangle 1"/>
          <p:cNvSpPr/>
          <p:nvPr/>
        </p:nvSpPr>
        <p:spPr>
          <a:xfrm>
            <a:off x="0" y="579960"/>
            <a:ext cx="8929440" cy="1828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i="1" lang="ru-RU" sz="2800" spc="-1" strike="noStrike">
                <a:solidFill>
                  <a:srgbClr val="ff0000"/>
                </a:solidFill>
                <a:latin typeface="Arial"/>
                <a:ea typeface="Calibri"/>
              </a:rPr>
              <a:t>7. Найди правильную дорогу.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  <a:ea typeface="Calibri"/>
              </a:rPr>
              <a:t>Команды получают одинаковые карточки и стрелками соединяют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  <a:ea typeface="Calibri"/>
              </a:rPr>
              <a:t> </a:t>
            </a:r>
            <a:r>
              <a:rPr b="0" lang="ru-RU" sz="2000" spc="-1" strike="noStrike">
                <a:solidFill>
                  <a:schemeClr val="dk1"/>
                </a:solidFill>
                <a:latin typeface="Arial"/>
                <a:ea typeface="Calibri"/>
              </a:rPr>
              <a:t>обозначение физической величины с её единицей и названием.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diamond/>
  </p:transition>
  <p:timing>
    <p:tnLst>
      <p:par>
        <p:cTn id="167" dur="indefinite" restart="never" nodeType="tmRoot">
          <p:childTnLst>
            <p:seq>
              <p:cTn id="168" dur="indefinite" nodeType="mainSeq">
                <p:childTnLst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3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6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9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84" dur="1" fill="hold"/>
                                        <p:tgtEl>
                                          <p:spTgt spid="1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19720" y="3276720"/>
            <a:ext cx="304560" cy="30456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2" descr="C:\Documents and Settings\Татьяна\Рабочий стол\6667D4E9513462B6.jpg"/>
          <p:cNvPicPr/>
          <p:nvPr/>
        </p:nvPicPr>
        <p:blipFill>
          <a:blip r:embed="rId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98" name="TextBox 4"/>
          <p:cNvSpPr/>
          <p:nvPr/>
        </p:nvSpPr>
        <p:spPr>
          <a:xfrm>
            <a:off x="-900000" y="5594760"/>
            <a:ext cx="1116000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Bookman Old Style"/>
              </a:rPr>
              <a:t>Интеллектуальная игра по физике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Bookman Old Style"/>
              </a:rPr>
              <a:t>«Что? Где? Когда»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dissolv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71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3" descr="G:\i.jpg"/>
          <p:cNvPicPr/>
          <p:nvPr/>
        </p:nvPicPr>
        <p:blipFill>
          <a:blip r:embed="rId1"/>
          <a:stretch/>
        </p:blipFill>
        <p:spPr>
          <a:xfrm>
            <a:off x="107640" y="3922920"/>
            <a:ext cx="1800000" cy="2934720"/>
          </a:xfrm>
          <a:prstGeom prst="rect">
            <a:avLst/>
          </a:prstGeom>
          <a:ln w="0">
            <a:noFill/>
          </a:ln>
        </p:spPr>
      </p:pic>
      <p:sp>
        <p:nvSpPr>
          <p:cNvPr id="180" name="PlaceHolder 1"/>
          <p:cNvSpPr>
            <a:spLocks noGrp="1"/>
          </p:cNvSpPr>
          <p:nvPr>
            <p:ph/>
          </p:nvPr>
        </p:nvSpPr>
        <p:spPr>
          <a:xfrm>
            <a:off x="251640" y="188640"/>
            <a:ext cx="8229240" cy="4285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6644"/>
          </a:bodyPr>
          <a:p>
            <a:pPr marL="171360" indent="-171360" algn="ctr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lang="ru-RU" sz="4400" spc="-1" strike="noStrike">
                <a:solidFill>
                  <a:schemeClr val="dk1"/>
                </a:solidFill>
                <a:latin typeface="Calibri"/>
              </a:rPr>
              <a:t>8. </a:t>
            </a:r>
            <a:r>
              <a:rPr b="1" lang="ru-RU" sz="4400" spc="-1" strike="noStrike">
                <a:solidFill>
                  <a:schemeClr val="dk1"/>
                </a:solidFill>
                <a:latin typeface="Calibri"/>
              </a:rPr>
              <a:t>Почему</a:t>
            </a:r>
            <a:r>
              <a:rPr b="0" lang="ru-RU" sz="4400" spc="-1" strike="noStrike">
                <a:solidFill>
                  <a:schemeClr val="dk1"/>
                </a:solidFill>
                <a:latin typeface="Calibri"/>
              </a:rPr>
              <a:t> во время ВОВ партизаны прикладывали ухо к рельсам, чтобы определить приближение вражеского состава. А на Руси, чтобы услышать приближение врага, прикладывали ухо к Земле?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ru-RU" sz="21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81" name="Picture 2" descr="G:\i (1).jpg"/>
          <p:cNvPicPr/>
          <p:nvPr/>
        </p:nvPicPr>
        <p:blipFill>
          <a:blip r:embed="rId2"/>
          <a:stretch/>
        </p:blipFill>
        <p:spPr>
          <a:xfrm>
            <a:off x="6372360" y="4077000"/>
            <a:ext cx="2580480" cy="2580480"/>
          </a:xfrm>
          <a:prstGeom prst="rect">
            <a:avLst/>
          </a:prstGeom>
          <a:ln w="0">
            <a:noFill/>
          </a:ln>
        </p:spPr>
      </p:pic>
    </p:spTree>
  </p:cSld>
  <p:transition spd="med">
    <p:split dir="in" orient="horz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85840" y="785880"/>
            <a:ext cx="3853800" cy="292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57280"/>
          </a:bodyPr>
          <a:p>
            <a:pPr indent="0" algn="ctr" defTabSz="685800">
              <a:lnSpc>
                <a:spcPct val="90000"/>
              </a:lnSpc>
              <a:buNone/>
            </a:pPr>
            <a:br>
              <a:rPr sz="3300"/>
            </a:br>
            <a:r>
              <a:rPr b="1" lang="ru-RU" sz="4900" spc="-1" strike="noStrike">
                <a:solidFill>
                  <a:schemeClr val="dk1"/>
                </a:solidFill>
                <a:latin typeface="Calibri Light"/>
              </a:rPr>
              <a:t>Скорость распространения звука в твёрдых телах больше, чем в жидкостях или газах</a:t>
            </a:r>
            <a:br>
              <a:rPr sz="3300"/>
            </a:br>
            <a:endParaRPr b="0" lang="ru-RU" sz="49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83" name="Picture 3" descr="G:\sova.jpg"/>
          <p:cNvPicPr/>
          <p:nvPr/>
        </p:nvPicPr>
        <p:blipFill>
          <a:blip r:embed="rId1"/>
          <a:stretch/>
        </p:blipFill>
        <p:spPr>
          <a:xfrm>
            <a:off x="5220000" y="1221480"/>
            <a:ext cx="3901320" cy="5518080"/>
          </a:xfrm>
          <a:prstGeom prst="rect">
            <a:avLst/>
          </a:prstGeom>
          <a:ln w="0">
            <a:noFill/>
          </a:ln>
        </p:spPr>
      </p:pic>
    </p:spTree>
  </p:cSld>
  <p:transition spd="med">
    <p:wedg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Прямоугольник 1"/>
          <p:cNvSpPr/>
          <p:nvPr/>
        </p:nvSpPr>
        <p:spPr>
          <a:xfrm>
            <a:off x="214200" y="214200"/>
            <a:ext cx="84294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914400" algn="ctr" defTabSz="914400">
              <a:lnSpc>
                <a:spcPct val="100000"/>
              </a:lnSpc>
            </a:pPr>
            <a:r>
              <a:rPr b="1" i="1" lang="ru-RU" sz="2800" spc="-1" strike="noStrike" u="sng">
                <a:solidFill>
                  <a:srgbClr val="ff0000"/>
                </a:solidFill>
                <a:uFillTx/>
                <a:latin typeface="Arial"/>
                <a:ea typeface="Calibri"/>
              </a:rPr>
              <a:t>9 . Реши задачу.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Rectangle 1"/>
          <p:cNvSpPr/>
          <p:nvPr/>
        </p:nvSpPr>
        <p:spPr>
          <a:xfrm>
            <a:off x="437040" y="974160"/>
            <a:ext cx="8206560" cy="639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Calibri"/>
              </a:rPr>
              <a:t>1. Самолёт летит со  средней скоростью 200 м/с.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Calibri"/>
              </a:rPr>
              <a:t>Какой путь он пролетит  за 2 часа.</a:t>
            </a:r>
            <a:r>
              <a:rPr b="0" lang="ru-RU" sz="1800" spc="-1" strike="noStrike">
                <a:solidFill>
                  <a:schemeClr val="dk1"/>
                </a:solidFill>
                <a:latin typeface="Arial"/>
                <a:ea typeface="Calibri"/>
              </a:rPr>
              <a:t>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Rectangle 2"/>
          <p:cNvSpPr/>
          <p:nvPr/>
        </p:nvSpPr>
        <p:spPr>
          <a:xfrm>
            <a:off x="321480" y="2235600"/>
            <a:ext cx="8429400" cy="639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Calibri"/>
              </a:rPr>
              <a:t>2.Скорость кошки 54 км/ч , а мышки 16 м/с.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Calibri"/>
              </a:rPr>
              <a:t> </a:t>
            </a:r>
            <a:r>
              <a:rPr b="0" lang="ru-RU" sz="1800" spc="-1" strike="noStrike">
                <a:solidFill>
                  <a:schemeClr val="dk1"/>
                </a:solidFill>
                <a:latin typeface="Arial"/>
                <a:ea typeface="Calibri"/>
              </a:rPr>
              <a:t>Кто из них движется быстрее?</a:t>
            </a:r>
            <a:r>
              <a:rPr b="0" lang="ru-RU" sz="1800" spc="-1" strike="noStrike">
                <a:solidFill>
                  <a:schemeClr val="dk1"/>
                </a:solidFill>
                <a:latin typeface="Arial"/>
                <a:ea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рямоугольник 4"/>
          <p:cNvSpPr/>
          <p:nvPr/>
        </p:nvSpPr>
        <p:spPr>
          <a:xfrm>
            <a:off x="437040" y="3377880"/>
            <a:ext cx="59288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3. Вычислите среднюю  скорость лыжника , прошедшего путь 21,6 км за 2 часа.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Прямоугольник 5"/>
          <p:cNvSpPr/>
          <p:nvPr/>
        </p:nvSpPr>
        <p:spPr>
          <a:xfrm>
            <a:off x="307440" y="4481280"/>
            <a:ext cx="7357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4. Картофелина  массой  100 г. Имеет объём 90 см.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Определите плотность картофеля  и выразите её в кг/м</a:t>
            </a:r>
            <a:r>
              <a:rPr b="0" lang="ru-RU" sz="1800" spc="-1" strike="noStrike" baseline="30000">
                <a:solidFill>
                  <a:schemeClr val="dk1"/>
                </a:solidFill>
                <a:latin typeface="Calibri"/>
              </a:rPr>
              <a:t>3</a:t>
            </a: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Прямоугольник 6"/>
          <p:cNvSpPr/>
          <p:nvPr/>
        </p:nvSpPr>
        <p:spPr>
          <a:xfrm>
            <a:off x="499320" y="5488200"/>
            <a:ext cx="45824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5. Масса тела  600 г. Найти силу тяжести.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Прямоугольник 7"/>
          <p:cNvSpPr/>
          <p:nvPr/>
        </p:nvSpPr>
        <p:spPr>
          <a:xfrm flipV="1" rot="10800000">
            <a:off x="509040" y="6248880"/>
            <a:ext cx="5857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6. Вес тела равен 2,94 Н. Найти  массу тела.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cover dir="ru"/>
  </p:transition>
  <p:timing>
    <p:tnLst>
      <p:par>
        <p:cTn id="185" dur="indefinite" restart="never" nodeType="tmRoot">
          <p:childTnLst>
            <p:seq>
              <p:cTn id="186" dur="indefinite" nodeType="mainSeq">
                <p:childTnLst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91" dur="2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96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01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06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09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1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19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2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7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32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 descr="G:\i (1).jpg"/>
          <p:cNvPicPr/>
          <p:nvPr/>
        </p:nvPicPr>
        <p:blipFill>
          <a:blip r:embed="rId1"/>
          <a:stretch/>
        </p:blipFill>
        <p:spPr>
          <a:xfrm>
            <a:off x="7092360" y="4806360"/>
            <a:ext cx="2051280" cy="205128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3" descr="G:\i.jpg"/>
          <p:cNvPicPr/>
          <p:nvPr/>
        </p:nvPicPr>
        <p:blipFill>
          <a:blip r:embed="rId2"/>
          <a:stretch/>
        </p:blipFill>
        <p:spPr>
          <a:xfrm>
            <a:off x="0" y="4452120"/>
            <a:ext cx="1475280" cy="2405520"/>
          </a:xfrm>
          <a:prstGeom prst="rect">
            <a:avLst/>
          </a:prstGeom>
          <a:ln w="0">
            <a:noFill/>
          </a:ln>
        </p:spPr>
      </p:pic>
      <p:sp>
        <p:nvSpPr>
          <p:cNvPr id="193" name="PlaceHolder 1"/>
          <p:cNvSpPr>
            <a:spLocks noGrp="1"/>
          </p:cNvSpPr>
          <p:nvPr>
            <p:ph/>
          </p:nvPr>
        </p:nvSpPr>
        <p:spPr>
          <a:xfrm>
            <a:off x="318960" y="270000"/>
            <a:ext cx="8229240" cy="535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ru-RU" sz="2800" spc="-1" strike="noStrike">
                <a:solidFill>
                  <a:schemeClr val="dk1"/>
                </a:solidFill>
                <a:latin typeface="Calibri Light"/>
              </a:rPr>
              <a:t>10. </a:t>
            </a: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Однажды репортёр спросил Альберта Эйнштейна, записывает ли он свои великие мысли, и если записывает, то в блокнот, записную книжку или специальную картотеку? Эйнштейн посмотрел на объёмистый блокнот репортёра и сказал… </a:t>
            </a: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  <a:p>
            <a:pPr marL="171360" indent="-171360" algn="ctr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chemeClr val="dk1"/>
              </a:solidFill>
              <a:latin typeface="Calibri"/>
            </a:endParaRPr>
          </a:p>
          <a:p>
            <a:pPr marL="171360" indent="-171360" algn="ctr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1" lang="ru-RU" sz="3600" spc="-1" strike="noStrike">
                <a:solidFill>
                  <a:schemeClr val="dk1"/>
                </a:solidFill>
                <a:latin typeface="Calibri"/>
              </a:rPr>
              <a:t>Что сказал Альберт Эйнштейн?</a:t>
            </a: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285840" y="1285920"/>
            <a:ext cx="4429800" cy="235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Милый мой…, настоящие мысли</a:t>
            </a:r>
            <a:br>
              <a:rPr sz="4400"/>
            </a:b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так редко приходят в голову, </a:t>
            </a:r>
            <a:br>
              <a:rPr sz="4400"/>
            </a:b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что их нетрудно и запомнить!</a:t>
            </a:r>
            <a:br>
              <a:rPr sz="4400"/>
            </a:b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95" name="Picture 3" descr="G:\sova.jpg"/>
          <p:cNvPicPr/>
          <p:nvPr/>
        </p:nvPicPr>
        <p:blipFill>
          <a:blip r:embed="rId1"/>
          <a:stretch/>
        </p:blipFill>
        <p:spPr>
          <a:xfrm>
            <a:off x="5004000" y="1071360"/>
            <a:ext cx="3938760" cy="5571000"/>
          </a:xfrm>
          <a:prstGeom prst="rect">
            <a:avLst/>
          </a:prstGeom>
          <a:ln w="0">
            <a:noFill/>
          </a:ln>
        </p:spPr>
      </p:pic>
    </p:spTree>
  </p:cSld>
  <p:transition spd="med">
    <p:wedge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"/>
          <p:cNvSpPr/>
          <p:nvPr/>
        </p:nvSpPr>
        <p:spPr>
          <a:xfrm>
            <a:off x="3159720" y="729000"/>
            <a:ext cx="2847960" cy="761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Arial"/>
                <a:ea typeface="Calibri"/>
              </a:rPr>
              <a:t>11 . </a:t>
            </a:r>
            <a:r>
              <a:rPr b="1" i="1" lang="ru-RU" sz="2400" spc="-1" strike="noStrike" u="sng">
                <a:solidFill>
                  <a:srgbClr val="ff0000"/>
                </a:solidFill>
                <a:uFillTx/>
                <a:latin typeface="Arial"/>
                <a:ea typeface="Calibri"/>
              </a:rPr>
              <a:t>Найди ответ.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7" name="Таблица 9"/>
          <p:cNvGraphicFramePr/>
          <p:nvPr/>
        </p:nvGraphicFramePr>
        <p:xfrm>
          <a:off x="1011600" y="1571760"/>
          <a:ext cx="7846560" cy="1108800"/>
        </p:xfrm>
        <a:graphic>
          <a:graphicData uri="http://schemas.openxmlformats.org/drawingml/2006/table">
            <a:tbl>
              <a:tblPr/>
              <a:tblGrid>
                <a:gridCol w="2274480"/>
                <a:gridCol w="3366360"/>
                <a:gridCol w="2205360"/>
              </a:tblGrid>
              <a:tr h="77184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m=2</a:t>
                      </a:r>
                      <a:r>
                        <a:rPr b="1" lang="ru-RU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 кг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F=?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28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</a:pPr>
                      <a:r>
                        <a:rPr b="1" lang="en-US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m=5</a:t>
                      </a:r>
                      <a:r>
                        <a:rPr b="1" lang="ru-RU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кг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15000"/>
                        </a:lnSpc>
                      </a:pPr>
                      <a:r>
                        <a:rPr b="1" lang="en-US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F=?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8" name="Таблица 10"/>
          <p:cNvGraphicFramePr/>
          <p:nvPr/>
        </p:nvGraphicFramePr>
        <p:xfrm>
          <a:off x="3500280" y="1714320"/>
          <a:ext cx="2857320" cy="700920"/>
        </p:xfrm>
        <a:graphic>
          <a:graphicData uri="http://schemas.openxmlformats.org/drawingml/2006/table">
            <a:tbl>
              <a:tblPr/>
              <a:tblGrid>
                <a:gridCol w="1143000"/>
                <a:gridCol w="500040"/>
                <a:gridCol w="1214280"/>
              </a:tblGrid>
              <a:tr h="36036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4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50 H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40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</a:pPr>
                      <a:r>
                        <a:rPr b="1" lang="en-US" sz="4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20 H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9" name="Rectangl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200" name="Таблица 12"/>
          <p:cNvGraphicFramePr/>
          <p:nvPr/>
        </p:nvGraphicFramePr>
        <p:xfrm>
          <a:off x="1000080" y="2928960"/>
          <a:ext cx="7929360" cy="1726560"/>
        </p:xfrm>
        <a:graphic>
          <a:graphicData uri="http://schemas.openxmlformats.org/drawingml/2006/table">
            <a:tbl>
              <a:tblPr/>
              <a:tblGrid>
                <a:gridCol w="2286000"/>
                <a:gridCol w="3347640"/>
                <a:gridCol w="2295720"/>
              </a:tblGrid>
              <a:tr h="123948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p=500</a:t>
                      </a:r>
                      <a:r>
                        <a:rPr b="1" lang="ru-RU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 кг/м</a:t>
                      </a:r>
                      <a:r>
                        <a:rPr b="1" lang="ru-RU" sz="2800" spc="-1" strike="noStrike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V=2</a:t>
                      </a:r>
                      <a:r>
                        <a:rPr b="1" lang="ru-RU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 м</a:t>
                      </a:r>
                      <a:r>
                        <a:rPr b="1" lang="ru-RU" sz="1800" spc="-1" strike="noStrike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m=?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28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</a:pPr>
                      <a:r>
                        <a:rPr b="1" lang="en-US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p=100</a:t>
                      </a:r>
                      <a:r>
                        <a:rPr b="1" lang="ru-RU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 кг/м</a:t>
                      </a:r>
                      <a:r>
                        <a:rPr b="1" lang="ru-RU" sz="1800" spc="-1" strike="noStrike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15000"/>
                        </a:lnSpc>
                      </a:pPr>
                      <a:r>
                        <a:rPr b="1" lang="en-US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V=1</a:t>
                      </a:r>
                      <a:r>
                        <a:rPr b="1" lang="ru-RU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 м</a:t>
                      </a:r>
                      <a:r>
                        <a:rPr b="1" lang="ru-RU" sz="1800" spc="-1" strike="noStrike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15000"/>
                        </a:lnSpc>
                      </a:pPr>
                      <a:r>
                        <a:rPr b="1" lang="en-US" sz="2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m=?</a:t>
                      </a:r>
                      <a:endParaRPr b="0" lang="ru-RU" sz="2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1" name="Таблица 13"/>
          <p:cNvGraphicFramePr/>
          <p:nvPr/>
        </p:nvGraphicFramePr>
        <p:xfrm>
          <a:off x="3500280" y="3224520"/>
          <a:ext cx="1142640" cy="1261800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40860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</a:t>
                      </a:r>
                      <a:r>
                        <a:rPr b="1" lang="en-US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00</a:t>
                      </a:r>
                      <a:r>
                        <a:rPr b="1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 кг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2" name="Таблица 14"/>
          <p:cNvGraphicFramePr/>
          <p:nvPr/>
        </p:nvGraphicFramePr>
        <p:xfrm>
          <a:off x="5214960" y="3214800"/>
          <a:ext cx="1070280" cy="1261800"/>
        </p:xfrm>
        <a:graphic>
          <a:graphicData uri="http://schemas.openxmlformats.org/drawingml/2006/table">
            <a:tbl>
              <a:tblPr/>
              <a:tblGrid>
                <a:gridCol w="1070280"/>
              </a:tblGrid>
              <a:tr h="42084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1000</a:t>
                      </a:r>
                      <a:r>
                        <a:rPr b="1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 кг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3" name="Rectangle 3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204" name="Таблица 16"/>
          <p:cNvGraphicFramePr/>
          <p:nvPr/>
        </p:nvGraphicFramePr>
        <p:xfrm>
          <a:off x="1071360" y="4786200"/>
          <a:ext cx="7857720" cy="1937160"/>
        </p:xfrm>
        <a:graphic>
          <a:graphicData uri="http://schemas.openxmlformats.org/drawingml/2006/table">
            <a:tbl>
              <a:tblPr/>
              <a:tblGrid>
                <a:gridCol w="2214360"/>
                <a:gridCol w="3357360"/>
                <a:gridCol w="2286000"/>
              </a:tblGrid>
              <a:tr h="193644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v=10</a:t>
                      </a: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 м/с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t=30</a:t>
                      </a: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 с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en-US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s=?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32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</a:pPr>
                      <a:r>
                        <a:rPr b="1" lang="en-US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v=20 </a:t>
                      </a: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м/с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15000"/>
                        </a:lnSpc>
                      </a:pPr>
                      <a:r>
                        <a:rPr b="1" lang="en-US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t=5</a:t>
                      </a:r>
                      <a:r>
                        <a:rPr b="1" lang="ru-RU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 с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685800">
                        <a:lnSpc>
                          <a:spcPct val="115000"/>
                        </a:lnSpc>
                      </a:pPr>
                      <a:r>
                        <a:rPr b="1" lang="en-US" sz="32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s=?</a:t>
                      </a:r>
                      <a:endParaRPr b="0" lang="ru-RU" sz="3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5" name="Таблица 17"/>
          <p:cNvGraphicFramePr/>
          <p:nvPr/>
        </p:nvGraphicFramePr>
        <p:xfrm>
          <a:off x="3571920" y="4917960"/>
          <a:ext cx="2785680" cy="1388880"/>
        </p:xfrm>
        <a:graphic>
          <a:graphicData uri="http://schemas.openxmlformats.org/drawingml/2006/table">
            <a:tbl>
              <a:tblPr/>
              <a:tblGrid>
                <a:gridCol w="1170000"/>
                <a:gridCol w="472680"/>
                <a:gridCol w="1143000"/>
              </a:tblGrid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marL="343080" indent="-343080"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</a:tabLst>
                      </a:pPr>
                      <a:r>
                        <a:rPr b="1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100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</a:tabLst>
                      </a:pPr>
                      <a:r>
                        <a:rPr b="1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М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36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15000"/>
                        </a:lnSpc>
                      </a:pPr>
                      <a:r>
                        <a:rPr b="1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   </a:t>
                      </a:r>
                      <a:r>
                        <a:rPr b="1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300 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685800">
                        <a:lnSpc>
                          <a:spcPct val="115000"/>
                        </a:lnSpc>
                      </a:pPr>
                      <a:r>
                        <a:rPr b="1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     </a:t>
                      </a:r>
                      <a:r>
                        <a:rPr b="1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м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6" name="Rectangle 4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timing>
    <p:tnLst>
      <p:par>
        <p:cTn id="233" dur="indefinite" restart="never" nodeType="tmRoot">
          <p:childTnLst>
            <p:seq>
              <p:cTn id="234" dur="indefinite" nodeType="mainSeq">
                <p:childTnLst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39" dur="2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nodeType="clickEffect" fill="hold" presetClass="entr" presetID="2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54" dur="1" fill="hold"/>
                                        <p:tgtEl>
                                          <p:spTgt spid="20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 descr="G:\i (1).jpg"/>
          <p:cNvPicPr/>
          <p:nvPr/>
        </p:nvPicPr>
        <p:blipFill>
          <a:blip r:embed="rId1"/>
          <a:stretch/>
        </p:blipFill>
        <p:spPr>
          <a:xfrm>
            <a:off x="6804360" y="4589640"/>
            <a:ext cx="2125080" cy="212508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1"/>
          <p:cNvSpPr>
            <a:spLocks noGrp="1"/>
          </p:cNvSpPr>
          <p:nvPr>
            <p:ph/>
          </p:nvPr>
        </p:nvSpPr>
        <p:spPr>
          <a:xfrm>
            <a:off x="323640" y="102960"/>
            <a:ext cx="8229240" cy="4928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125" lnSpcReduction="10000"/>
          </a:bodyPr>
          <a:p>
            <a:pPr marL="171360" indent="-171360" algn="ctr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12. Как орудие войны это изобретение упоминается в источниках 13 века, 15 века, в конце 18 и середине 20 века.</a:t>
            </a: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  <a:p>
            <a:pPr marL="171360" indent="-171360" algn="ctr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Данное изобретение используется и в мирных целях.</a:t>
            </a: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  <a:p>
            <a:pPr marL="171360" indent="-171360" algn="ctr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Предполагается, что родина этого изобретения Китай.</a:t>
            </a: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  <a:p>
            <a:pPr marL="171360" indent="-171360" algn="ctr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В Европе  (13век) его разновидность получила название – «Летающий огонь», или «Огненный волан», а в середине 20 века – имя милой девушки.</a:t>
            </a: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  <a:p>
            <a:pPr marL="171360" indent="-171360" algn="ctr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ru-RU" sz="3600" spc="-1" strike="noStrike">
                <a:solidFill>
                  <a:schemeClr val="dk1"/>
                </a:solidFill>
                <a:latin typeface="Calibri"/>
              </a:rPr>
              <a:t>Это изобретение – основной двигатель космических кораблей.                                                     </a:t>
            </a:r>
            <a:endParaRPr b="0" lang="ru-RU" sz="36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09" name="Picture 3" descr="G:\i.jpg"/>
          <p:cNvPicPr/>
          <p:nvPr/>
        </p:nvPicPr>
        <p:blipFill>
          <a:blip r:embed="rId2"/>
          <a:stretch/>
        </p:blipFill>
        <p:spPr>
          <a:xfrm>
            <a:off x="179640" y="4600800"/>
            <a:ext cx="1367640" cy="223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04920" y="1500120"/>
            <a:ext cx="3258720" cy="171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ru-RU" sz="6000" spc="-1" strike="noStrike">
                <a:solidFill>
                  <a:schemeClr val="dk1"/>
                </a:solidFill>
                <a:latin typeface="Calibri Light"/>
              </a:rPr>
              <a:t>Ракета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11" name="Picture 3" descr="G:\sova.jpg"/>
          <p:cNvPicPr/>
          <p:nvPr/>
        </p:nvPicPr>
        <p:blipFill>
          <a:blip r:embed="rId1"/>
          <a:stretch/>
        </p:blipFill>
        <p:spPr>
          <a:xfrm>
            <a:off x="4356000" y="313920"/>
            <a:ext cx="4443120" cy="6284160"/>
          </a:xfrm>
          <a:prstGeom prst="rect">
            <a:avLst/>
          </a:prstGeom>
          <a:ln w="0">
            <a:noFill/>
          </a:ln>
        </p:spPr>
      </p:pic>
    </p:spTree>
  </p:cSld>
  <p:transition spd="med">
    <p:wedge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1"/>
          <p:cNvSpPr/>
          <p:nvPr/>
        </p:nvSpPr>
        <p:spPr>
          <a:xfrm>
            <a:off x="1225440" y="145080"/>
            <a:ext cx="5156640" cy="1279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marL="914400" algn="ctr" defTabSz="914400">
              <a:lnSpc>
                <a:spcPct val="100000"/>
              </a:lnSpc>
            </a:pPr>
            <a:r>
              <a:rPr b="1" i="1" lang="ru-RU" sz="2400" spc="-1" strike="noStrike" u="sng">
                <a:solidFill>
                  <a:srgbClr val="ff0000"/>
                </a:solidFill>
                <a:uFillTx/>
                <a:latin typeface="Arial"/>
                <a:ea typeface="Calibri"/>
              </a:rPr>
              <a:t>13. «Загони в сарай овец».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Calibri"/>
              </a:rPr>
              <a:t>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3" name="Таблица 3"/>
          <p:cNvGraphicFramePr/>
          <p:nvPr/>
        </p:nvGraphicFramePr>
        <p:xfrm>
          <a:off x="1643040" y="1785960"/>
          <a:ext cx="4285800" cy="1223640"/>
        </p:xfrm>
        <a:graphic>
          <a:graphicData uri="http://schemas.openxmlformats.org/drawingml/2006/table">
            <a:tbl>
              <a:tblPr/>
              <a:tblGrid>
                <a:gridCol w="1357200"/>
                <a:gridCol w="1521000"/>
                <a:gridCol w="1407600"/>
              </a:tblGrid>
              <a:tr h="35712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Масса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Объём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Вес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716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Скорость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Площадь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Длина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Время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Плотность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Газ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424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Путь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Сила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время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4" name="Rectangle 2"/>
          <p:cNvSpPr/>
          <p:nvPr/>
        </p:nvSpPr>
        <p:spPr>
          <a:xfrm>
            <a:off x="1714320" y="649080"/>
            <a:ext cx="4500360" cy="1218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pc="-1" strike="noStrike" u="sng">
                <a:solidFill>
                  <a:schemeClr val="dk1"/>
                </a:solidFill>
                <a:uFillTx/>
                <a:latin typeface="Arial"/>
                <a:ea typeface="Calibri"/>
              </a:rPr>
              <a:t>Физическая величина.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5" name="Таблица 5"/>
          <p:cNvGraphicFramePr/>
          <p:nvPr/>
        </p:nvGraphicFramePr>
        <p:xfrm>
          <a:off x="1643040" y="3466800"/>
          <a:ext cx="4428720" cy="947160"/>
        </p:xfrm>
        <a:graphic>
          <a:graphicData uri="http://schemas.openxmlformats.org/drawingml/2006/table">
            <a:tbl>
              <a:tblPr/>
              <a:tblGrid>
                <a:gridCol w="1291320"/>
                <a:gridCol w="1291320"/>
                <a:gridCol w="1846080"/>
              </a:tblGrid>
              <a:tr h="28548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Весы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Амперметр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Динамометр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Мензурка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Спидометр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Термометр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6316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Линейка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Жидкость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Часы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6" name="Rectangle 3"/>
          <p:cNvSpPr/>
          <p:nvPr/>
        </p:nvSpPr>
        <p:spPr>
          <a:xfrm>
            <a:off x="2590920" y="2079720"/>
            <a:ext cx="2407320" cy="1584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pc="-1" strike="noStrike" u="sng">
                <a:solidFill>
                  <a:schemeClr val="dk1"/>
                </a:solidFill>
                <a:uFillTx/>
                <a:latin typeface="Arial"/>
                <a:ea typeface="Calibri"/>
              </a:rPr>
              <a:t>Физические приборы.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7" name="Таблица 9"/>
          <p:cNvGraphicFramePr/>
          <p:nvPr/>
        </p:nvGraphicFramePr>
        <p:xfrm>
          <a:off x="1928880" y="5286240"/>
          <a:ext cx="3785760" cy="1136520"/>
        </p:xfrm>
        <a:graphic>
          <a:graphicData uri="http://schemas.openxmlformats.org/drawingml/2006/table">
            <a:tbl>
              <a:tblPr/>
              <a:tblGrid>
                <a:gridCol w="1285920"/>
                <a:gridCol w="912240"/>
                <a:gridCol w="1587600"/>
              </a:tblGrid>
              <a:tr h="42840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м</a:t>
                      </a:r>
                      <a:r>
                        <a:rPr b="1" lang="ru-RU" sz="2000" spc="-1" strike="noStrike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кг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м/с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712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м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с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Н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кг/м</a:t>
                      </a:r>
                      <a:r>
                        <a:rPr b="1" lang="ru-RU" sz="2000" spc="-1" strike="noStrike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Год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г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8" name="Rectangle 5"/>
          <p:cNvSpPr/>
          <p:nvPr/>
        </p:nvSpPr>
        <p:spPr>
          <a:xfrm>
            <a:off x="2120040" y="4147560"/>
            <a:ext cx="3463560" cy="883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i="1" lang="ru-RU" sz="1600" spc="-1" strike="noStrike" u="sng">
                <a:solidFill>
                  <a:schemeClr val="dk1"/>
                </a:solidFill>
                <a:uFillTx/>
                <a:latin typeface="Arial"/>
                <a:ea typeface="Calibri"/>
              </a:rPr>
              <a:t>  </a:t>
            </a:r>
            <a:r>
              <a:rPr b="1" i="1" lang="ru-RU" sz="1600" spc="-1" strike="noStrike" u="sng">
                <a:solidFill>
                  <a:schemeClr val="dk1"/>
                </a:solidFill>
                <a:uFillTx/>
                <a:latin typeface="Arial"/>
                <a:ea typeface="Calibri"/>
              </a:rPr>
              <a:t>Единицы физических величин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>
    <p:split dir="out" orient="horz"/>
  </p:transition>
  <p:timing>
    <p:tnLst>
      <p:par>
        <p:cTn id="255" dur="indefinite" restart="never" nodeType="tmRoot">
          <p:childTnLst>
            <p:seq>
              <p:cTn id="256" dur="indefinite" nodeType="mainSeq">
                <p:childTnLst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261" dur="20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nodeType="with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264" dur="20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69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74" dur="5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79" dur="5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284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8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94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" descr="G:\i (1).jpg"/>
          <p:cNvPicPr/>
          <p:nvPr/>
        </p:nvPicPr>
        <p:blipFill>
          <a:blip r:embed="rId1"/>
          <a:stretch/>
        </p:blipFill>
        <p:spPr>
          <a:xfrm>
            <a:off x="6588360" y="4302360"/>
            <a:ext cx="2341080" cy="2341080"/>
          </a:xfrm>
          <a:prstGeom prst="rect">
            <a:avLst/>
          </a:prstGeom>
          <a:ln w="0">
            <a:noFill/>
          </a:ln>
        </p:spPr>
      </p:pic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79640" y="85680"/>
            <a:ext cx="8686440" cy="5000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346" lnSpcReduction="20000"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ru-RU" sz="2900" spc="-1" strike="noStrike">
                <a:solidFill>
                  <a:schemeClr val="dk1"/>
                </a:solidFill>
                <a:latin typeface="Calibri"/>
                <a:ea typeface="Calibri"/>
              </a:rPr>
              <a:t>14. Отрывок из поэмы Лукреция Кара « О природе вещей».</a:t>
            </a:r>
            <a:br>
              <a:rPr sz="2900"/>
            </a:br>
            <a:r>
              <a:rPr b="0" lang="ru-RU" sz="2900" spc="-1" strike="noStrike">
                <a:solidFill>
                  <a:schemeClr val="dk1"/>
                </a:solidFill>
                <a:latin typeface="Calibri"/>
                <a:ea typeface="Calibri"/>
              </a:rPr>
              <a:t>Вот посмотри: всякий раз, когда  солнечный свет проникает</a:t>
            </a:r>
            <a:br>
              <a:rPr sz="2900"/>
            </a:br>
            <a:r>
              <a:rPr b="0" lang="ru-RU" sz="2900" spc="-1" strike="noStrike">
                <a:solidFill>
                  <a:schemeClr val="dk1"/>
                </a:solidFill>
                <a:latin typeface="Calibri"/>
                <a:ea typeface="Calibri"/>
              </a:rPr>
              <a:t>В наши жилища и мрак прорезает своими лучами,</a:t>
            </a:r>
            <a:br>
              <a:rPr sz="2900"/>
            </a:br>
            <a:r>
              <a:rPr b="0" lang="ru-RU" sz="2900" spc="-1" strike="noStrike">
                <a:solidFill>
                  <a:schemeClr val="dk1"/>
                </a:solidFill>
                <a:latin typeface="Calibri"/>
                <a:ea typeface="Calibri"/>
              </a:rPr>
              <a:t>Множество маленьких тел в темноте, ты увидишь, мелькая</a:t>
            </a:r>
            <a:br>
              <a:rPr sz="2900"/>
            </a:br>
            <a:r>
              <a:rPr b="0" lang="ru-RU" sz="2900" spc="-1" strike="noStrike">
                <a:solidFill>
                  <a:schemeClr val="dk1"/>
                </a:solidFill>
                <a:latin typeface="Calibri"/>
                <a:ea typeface="Calibri"/>
              </a:rPr>
              <a:t>Будто бы в вечной борьбе они бьются в сраженьях и битвах…</a:t>
            </a:r>
            <a:br>
              <a:rPr sz="2900"/>
            </a:br>
            <a:r>
              <a:rPr b="0" lang="ru-RU" sz="2900" spc="-1" strike="noStrike">
                <a:solidFill>
                  <a:schemeClr val="dk1"/>
                </a:solidFill>
                <a:latin typeface="Calibri"/>
                <a:ea typeface="Calibri"/>
              </a:rPr>
              <a:t>Увидишь ты там, как много пылинок меняют</a:t>
            </a:r>
            <a:br>
              <a:rPr sz="2900"/>
            </a:br>
            <a:r>
              <a:rPr b="0" lang="ru-RU" sz="2900" spc="-1" strike="noStrike">
                <a:solidFill>
                  <a:schemeClr val="dk1"/>
                </a:solidFill>
                <a:latin typeface="Calibri"/>
                <a:ea typeface="Calibri"/>
              </a:rPr>
              <a:t>Путь свой от скрытых толчков и опять отлетают обратно,</a:t>
            </a:r>
            <a:br>
              <a:rPr sz="2900"/>
            </a:br>
            <a:r>
              <a:rPr b="0" lang="ru-RU" sz="2900" spc="-1" strike="noStrike">
                <a:solidFill>
                  <a:schemeClr val="dk1"/>
                </a:solidFill>
                <a:latin typeface="Calibri"/>
                <a:ea typeface="Calibri"/>
              </a:rPr>
              <a:t>Всюду туда и сюда разбегаясь во всех направленьях…</a:t>
            </a:r>
            <a:br>
              <a:rPr sz="2900"/>
            </a:br>
            <a:br>
              <a:rPr sz="2900"/>
            </a:br>
            <a:r>
              <a:rPr b="1" lang="ru-RU" sz="2900" spc="-1" strike="noStrike">
                <a:solidFill>
                  <a:schemeClr val="dk1"/>
                </a:solidFill>
                <a:latin typeface="Calibri Light"/>
                <a:ea typeface="Calibri"/>
              </a:rPr>
              <a:t>О каком явлении пишет Лукреций Кар? </a:t>
            </a:r>
            <a:br>
              <a:rPr sz="3300"/>
            </a:br>
            <a:endParaRPr b="0" lang="ru-RU" sz="29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21" name="Picture 3" descr="G:\i.jpg"/>
          <p:cNvPicPr/>
          <p:nvPr/>
        </p:nvPicPr>
        <p:blipFill>
          <a:blip r:embed="rId2"/>
          <a:stretch/>
        </p:blipFill>
        <p:spPr>
          <a:xfrm>
            <a:off x="179640" y="4147200"/>
            <a:ext cx="1583640" cy="2582640"/>
          </a:xfrm>
          <a:prstGeom prst="rect">
            <a:avLst/>
          </a:prstGeom>
          <a:ln w="0">
            <a:noFill/>
          </a:ln>
        </p:spPr>
      </p:pic>
    </p:spTree>
  </p:cSld>
  <p:transition spd="med">
    <p:cover dir="ru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71320" y="114300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ru-RU" sz="45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100" name="Rectangle 2"/>
          <p:cNvSpPr/>
          <p:nvPr/>
        </p:nvSpPr>
        <p:spPr>
          <a:xfrm>
            <a:off x="-828360" y="-5040"/>
            <a:ext cx="8130240" cy="1187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tIns="304560" bIns="0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365f91"/>
                </a:solidFill>
                <a:latin typeface="Cambria"/>
                <a:ea typeface="Times New Roman"/>
              </a:rPr>
              <a:t>                                                               </a:t>
            </a:r>
            <a:r>
              <a:rPr b="1" lang="ru-RU" sz="4000" spc="-1" strike="noStrike">
                <a:solidFill>
                  <a:srgbClr val="ff0000"/>
                </a:solidFill>
                <a:latin typeface="Cambria"/>
                <a:ea typeface="Times New Roman"/>
              </a:rPr>
              <a:t>7 класс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WordArt 1"/>
          <p:cNvSpPr txBox="1"/>
          <p:nvPr/>
        </p:nvSpPr>
        <p:spPr>
          <a:xfrm>
            <a:off x="571320" y="1143000"/>
            <a:ext cx="7857720" cy="2714400"/>
          </a:xfrm>
          <a:prstGeom prst="rect">
            <a:avLst/>
          </a:prstGeom>
        </p:spPr>
        <p:txBody>
          <a:bodyPr wrap="none" lIns="96120" rIns="96120" tIns="51120" bIns="5112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3600" spc="-1" strike="noStrike">
                <a:ln w="12600">
                  <a:solidFill>
                    <a:srgbClr val="3333cc"/>
                  </a:solidFill>
                  <a:round/>
                </a:ln>
                <a:solidFill>
                  <a:srgbClr val="ffff00"/>
                </a:solidFill>
                <a:latin typeface="Arial Black"/>
              </a:rPr>
              <a:t>«Движение и </a:t>
            </a:r>
            <a:endParaRPr b="0" lang="ru-RU" sz="3600" spc="-1" strike="noStrike">
              <a:ln w="12600">
                <a:solidFill>
                  <a:srgbClr val="3333cc"/>
                </a:solidFill>
                <a:round/>
              </a:ln>
              <a:solidFill>
                <a:srgbClr val="ffff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3600" spc="-1" strike="noStrike">
                <a:ln w="12600">
                  <a:solidFill>
                    <a:srgbClr val="3333cc"/>
                  </a:solidFill>
                  <a:round/>
                </a:ln>
                <a:solidFill>
                  <a:srgbClr val="ffff00"/>
                </a:solidFill>
                <a:latin typeface="Arial Black"/>
              </a:rPr>
              <a:t>взаимодействие тел»</a:t>
            </a:r>
            <a:endParaRPr b="0" lang="ru-RU" sz="3600" spc="-1" strike="noStrike">
              <a:ln w="12600">
                <a:solidFill>
                  <a:srgbClr val="3333cc"/>
                </a:solidFill>
                <a:round/>
              </a:ln>
              <a:solidFill>
                <a:srgbClr val="ffff00"/>
              </a:solidFill>
              <a:latin typeface="Arial"/>
            </a:endParaRPr>
          </a:p>
        </p:txBody>
      </p:sp>
      <p:pic>
        <p:nvPicPr>
          <p:cNvPr id="102" name="Picture 3" descr="G:\i.jpg"/>
          <p:cNvPicPr/>
          <p:nvPr/>
        </p:nvPicPr>
        <p:blipFill>
          <a:blip r:embed="rId1"/>
          <a:stretch/>
        </p:blipFill>
        <p:spPr>
          <a:xfrm>
            <a:off x="61920" y="3848400"/>
            <a:ext cx="1845360" cy="300924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2" descr="G:\i (1).jpg"/>
          <p:cNvPicPr/>
          <p:nvPr/>
        </p:nvPicPr>
        <p:blipFill>
          <a:blip r:embed="rId2"/>
          <a:stretch/>
        </p:blipFill>
        <p:spPr>
          <a:xfrm>
            <a:off x="6300360" y="3899880"/>
            <a:ext cx="2757600" cy="275760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3" descr="G:\sova.jpg"/>
          <p:cNvPicPr/>
          <p:nvPr/>
        </p:nvPicPr>
        <p:blipFill>
          <a:blip r:embed="rId3"/>
          <a:stretch/>
        </p:blipFill>
        <p:spPr>
          <a:xfrm>
            <a:off x="3132000" y="3899880"/>
            <a:ext cx="2138760" cy="3025080"/>
          </a:xfrm>
          <a:prstGeom prst="rect">
            <a:avLst/>
          </a:prstGeom>
          <a:ln w="0">
            <a:noFill/>
          </a:ln>
        </p:spPr>
      </p:pic>
    </p:spTree>
  </p:cSld>
  <p:transition>
    <p:newsflash/>
  </p:transition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4698720" cy="347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ru-RU" sz="5400" spc="-1" strike="noStrike">
                <a:solidFill>
                  <a:schemeClr val="dk1"/>
                </a:solidFill>
                <a:latin typeface="Calibri"/>
                <a:ea typeface="Calibri"/>
              </a:rPr>
              <a:t>О броуновском движении</a:t>
            </a: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23" name="Picture 3" descr="G:\sova.jpg"/>
          <p:cNvPicPr/>
          <p:nvPr/>
        </p:nvPicPr>
        <p:blipFill>
          <a:blip r:embed="rId1"/>
          <a:stretch/>
        </p:blipFill>
        <p:spPr>
          <a:xfrm>
            <a:off x="5004000" y="1128600"/>
            <a:ext cx="3866760" cy="5469120"/>
          </a:xfrm>
          <a:prstGeom prst="rect">
            <a:avLst/>
          </a:prstGeom>
          <a:ln w="0">
            <a:noFill/>
          </a:ln>
        </p:spPr>
      </p:pic>
    </p:spTree>
  </p:cSld>
  <p:transition spd="med">
    <p:wedge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8" descr=""/>
          <p:cNvPicPr/>
          <p:nvPr/>
        </p:nvPicPr>
        <p:blipFill>
          <a:blip r:embed="rId1"/>
          <a:stretch/>
        </p:blipFill>
        <p:spPr>
          <a:xfrm>
            <a:off x="179640" y="116640"/>
            <a:ext cx="8564400" cy="612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" descr="G:\i (1).jpg"/>
          <p:cNvPicPr/>
          <p:nvPr/>
        </p:nvPicPr>
        <p:blipFill>
          <a:blip r:embed="rId1"/>
          <a:stretch/>
        </p:blipFill>
        <p:spPr>
          <a:xfrm>
            <a:off x="7092360" y="4806360"/>
            <a:ext cx="2051280" cy="2051280"/>
          </a:xfrm>
          <a:prstGeom prst="rect">
            <a:avLst/>
          </a:prstGeom>
          <a:ln w="0">
            <a:noFill/>
          </a:ln>
        </p:spPr>
      </p:pic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0120" y="0"/>
            <a:ext cx="7943400" cy="514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16. Абитуриент сдаёт экзамен по физике. Ответил на все вопросы по билету, на дополнительные.</a:t>
            </a:r>
            <a:br>
              <a:rPr sz="3200"/>
            </a:b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Комиссия переглядывается.</a:t>
            </a:r>
            <a:br>
              <a:rPr sz="3200"/>
            </a:b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Председатель спрашивает:</a:t>
            </a:r>
            <a:br>
              <a:rPr sz="3200"/>
            </a:b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- И последний вопрос – что будет, если толочь воду в ступе?</a:t>
            </a:r>
            <a:br>
              <a:rPr sz="3200"/>
            </a:b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Абитуриент моментально даёт ответ, после которого получает 5. </a:t>
            </a:r>
            <a:br>
              <a:rPr sz="3200"/>
            </a:br>
            <a:br>
              <a:rPr sz="3200"/>
            </a:br>
            <a:r>
              <a:rPr b="1" lang="ru-RU" sz="3200" spc="-1" strike="noStrike">
                <a:solidFill>
                  <a:schemeClr val="dk1"/>
                </a:solidFill>
                <a:latin typeface="Calibri"/>
              </a:rPr>
              <a:t>Какой ответ дал абитуриент?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27" name="Picture 3" descr="G:\i.jpg"/>
          <p:cNvPicPr/>
          <p:nvPr/>
        </p:nvPicPr>
        <p:blipFill>
          <a:blip r:embed="rId2"/>
          <a:stretch/>
        </p:blipFill>
        <p:spPr>
          <a:xfrm>
            <a:off x="107640" y="4392360"/>
            <a:ext cx="1511640" cy="2465280"/>
          </a:xfrm>
          <a:prstGeom prst="rect">
            <a:avLst/>
          </a:prstGeom>
          <a:ln w="0">
            <a:noFill/>
          </a:ln>
        </p:spPr>
      </p:pic>
    </p:spTree>
  </p:cSld>
  <p:transition spd="med">
    <p:wheel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85840" y="1214280"/>
            <a:ext cx="3709800" cy="199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chemeClr val="dk1"/>
                </a:solidFill>
                <a:latin typeface="Calibri Light"/>
              </a:rPr>
              <a:t>она нагреется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29" name="Picture 3" descr="G:\sova.jpg"/>
          <p:cNvPicPr/>
          <p:nvPr/>
        </p:nvPicPr>
        <p:blipFill>
          <a:blip r:embed="rId1"/>
          <a:stretch/>
        </p:blipFill>
        <p:spPr>
          <a:xfrm>
            <a:off x="4932000" y="1069200"/>
            <a:ext cx="4010760" cy="5672880"/>
          </a:xfrm>
          <a:prstGeom prst="rect">
            <a:avLst/>
          </a:prstGeom>
          <a:ln w="0">
            <a:noFill/>
          </a:ln>
        </p:spPr>
      </p:pic>
    </p:spTree>
  </p:cSld>
  <p:transition spd="med">
    <p:wedge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4" descr="C:\Documents and Settings\Татьяна\Рабочий стол\папирус.jpg"/>
          <p:cNvPicPr/>
          <p:nvPr/>
        </p:nvPicPr>
        <p:blipFill>
          <a:blip r:embed="rId1"/>
          <a:stretch/>
        </p:blipFill>
        <p:spPr>
          <a:xfrm>
            <a:off x="195120" y="357120"/>
            <a:ext cx="8805600" cy="6143400"/>
          </a:xfrm>
          <a:prstGeom prst="rect">
            <a:avLst/>
          </a:prstGeom>
          <a:ln w="0">
            <a:noFill/>
          </a:ln>
        </p:spPr>
      </p:pic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-214200" y="285840"/>
            <a:ext cx="8715240" cy="629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r" defTabSz="685800">
              <a:lnSpc>
                <a:spcPct val="90000"/>
              </a:lnSpc>
              <a:buNone/>
            </a:pPr>
            <a:r>
              <a:rPr b="1" i="1" lang="ru-RU" sz="3600" spc="-1" strike="noStrike">
                <a:solidFill>
                  <a:schemeClr val="dk1"/>
                </a:solidFill>
                <a:latin typeface="Calibri Light"/>
              </a:rPr>
              <a:t>«Три пути ведут к знанию:</a:t>
            </a:r>
            <a:br>
              <a:rPr sz="3600"/>
            </a:br>
            <a:r>
              <a:rPr b="1" i="1" lang="ru-RU" sz="3600" spc="-1" strike="noStrike">
                <a:solidFill>
                  <a:schemeClr val="dk1"/>
                </a:solidFill>
                <a:latin typeface="Calibri Light"/>
              </a:rPr>
              <a:t>путь размышления – это путь самый благородный, </a:t>
            </a:r>
            <a:br>
              <a:rPr sz="3600"/>
            </a:br>
            <a:r>
              <a:rPr b="1" i="1" lang="ru-RU" sz="3600" spc="-1" strike="noStrike">
                <a:solidFill>
                  <a:schemeClr val="dk1"/>
                </a:solidFill>
                <a:latin typeface="Calibri Light"/>
              </a:rPr>
              <a:t>путь подражания – это путь самый лёгкий,</a:t>
            </a:r>
            <a:br>
              <a:rPr sz="3600"/>
            </a:br>
            <a:r>
              <a:rPr b="1" i="1" lang="ru-RU" sz="3600" spc="-1" strike="noStrike">
                <a:solidFill>
                  <a:schemeClr val="dk1"/>
                </a:solidFill>
                <a:latin typeface="Calibri Light"/>
              </a:rPr>
              <a:t>и путь опыта </a:t>
            </a:r>
            <a:br>
              <a:rPr sz="3600"/>
            </a:br>
            <a:r>
              <a:rPr b="1" i="1" lang="ru-RU" sz="3600" spc="-1" strike="noStrike">
                <a:solidFill>
                  <a:schemeClr val="dk1"/>
                </a:solidFill>
                <a:latin typeface="Calibri Light"/>
              </a:rPr>
              <a:t>– это путь самый горький»</a:t>
            </a:r>
            <a:r>
              <a:rPr b="0" i="1" lang="ru-RU" sz="3600" spc="-1" strike="noStrike">
                <a:solidFill>
                  <a:schemeClr val="dk1"/>
                </a:solidFill>
                <a:latin typeface="Calibri Light"/>
              </a:rPr>
              <a:t> </a:t>
            </a:r>
            <a:br>
              <a:rPr sz="3600"/>
            </a:br>
            <a:br>
              <a:rPr sz="3600"/>
            </a:br>
            <a:r>
              <a:rPr b="1" i="1" lang="ru-RU" sz="2400" spc="-1" strike="noStrike">
                <a:solidFill>
                  <a:schemeClr val="dk1"/>
                </a:solidFill>
                <a:latin typeface="Calibri Light"/>
              </a:rPr>
              <a:t>Конфуций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transition spd="med">
    <p:dissolve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" descr="G:\сова.jpg"/>
          <p:cNvPicPr/>
          <p:nvPr/>
        </p:nvPicPr>
        <p:blipFill>
          <a:blip r:embed="rId1"/>
          <a:stretch/>
        </p:blipFill>
        <p:spPr>
          <a:xfrm>
            <a:off x="107640" y="1732680"/>
            <a:ext cx="3960000" cy="4991760"/>
          </a:xfrm>
          <a:prstGeom prst="rect">
            <a:avLst/>
          </a:prstGeom>
          <a:ln w="0">
            <a:noFill/>
          </a:ln>
        </p:spPr>
      </p:pic>
      <p:sp>
        <p:nvSpPr>
          <p:cNvPr id="233" name="Облако 4"/>
          <p:cNvSpPr/>
          <p:nvPr/>
        </p:nvSpPr>
        <p:spPr>
          <a:xfrm rot="20998800">
            <a:off x="2988360" y="534600"/>
            <a:ext cx="6357600" cy="3873960"/>
          </a:xfrm>
          <a:prstGeom prst="cloud">
            <a:avLst/>
          </a:prstGeom>
          <a:solidFill>
            <a:srgbClr val="f0a22e"/>
          </a:solidFill>
          <a:ln>
            <a:solidFill>
              <a:srgbClr val="b1772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34" name="Прямоугольник 3"/>
          <p:cNvSpPr/>
          <p:nvPr/>
        </p:nvSpPr>
        <p:spPr>
          <a:xfrm rot="20638200">
            <a:off x="3381120" y="1149120"/>
            <a:ext cx="5103360" cy="1919880"/>
          </a:xfrm>
          <a:prstGeom prst="rect">
            <a:avLst/>
          </a:prstGeom>
          <a:noFill/>
          <a:ln w="0">
            <a:noFill/>
          </a:ln>
          <a:effectLst>
            <a:glow rad="228600">
              <a:srgbClr val="c6542d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6000" spc="-1" strike="noStrike">
                <a:solidFill>
                  <a:srgbClr val="7030a0"/>
                </a:solidFill>
                <a:latin typeface="Franklin Gothic Book"/>
              </a:rPr>
              <a:t>Спасибо за игру!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"/>
          <p:cNvSpPr/>
          <p:nvPr/>
        </p:nvSpPr>
        <p:spPr>
          <a:xfrm>
            <a:off x="4428000" y="56520"/>
            <a:ext cx="4680000" cy="1371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marL="1828800" algn="ctr" defTabSz="914400">
              <a:lnSpc>
                <a:spcPct val="100000"/>
              </a:lnSpc>
            </a:pPr>
            <a:r>
              <a:rPr b="1" i="1" lang="ru-RU" sz="2800" spc="-1" strike="noStrike" u="sng">
                <a:solidFill>
                  <a:srgbClr val="ffff00"/>
                </a:solidFill>
                <a:uFillTx/>
                <a:latin typeface="Arial"/>
                <a:ea typeface="Calibri"/>
              </a:rPr>
              <a:t> </a:t>
            </a:r>
            <a:r>
              <a:rPr b="1" i="1" lang="ru-RU" sz="2800" spc="-1" strike="noStrike" u="sng">
                <a:solidFill>
                  <a:srgbClr val="ff0000"/>
                </a:solidFill>
                <a:uFillTx/>
                <a:latin typeface="Arial"/>
                <a:ea typeface="Calibri"/>
              </a:rPr>
              <a:t>1 реши кроссворд.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Rectangle 2"/>
          <p:cNvSpPr/>
          <p:nvPr/>
        </p:nvSpPr>
        <p:spPr>
          <a:xfrm>
            <a:off x="0" y="0"/>
            <a:ext cx="645840" cy="538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marL="457200" defTabSz="914400"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Прямоугольник 8"/>
          <p:cNvSpPr/>
          <p:nvPr/>
        </p:nvSpPr>
        <p:spPr>
          <a:xfrm>
            <a:off x="393840" y="3346560"/>
            <a:ext cx="77148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Calibri"/>
              </a:rPr>
              <a:t>1. Длина траектории, по которой движется тело.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Прямоугольник 9"/>
          <p:cNvSpPr/>
          <p:nvPr/>
        </p:nvSpPr>
        <p:spPr>
          <a:xfrm>
            <a:off x="393840" y="3816720"/>
            <a:ext cx="85356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Calibri"/>
              </a:rPr>
              <a:t>2. Изменение с течением времени положения тела относительно других тел.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Прямоугольник 10"/>
          <p:cNvSpPr/>
          <p:nvPr/>
        </p:nvSpPr>
        <p:spPr>
          <a:xfrm>
            <a:off x="359280" y="4639320"/>
            <a:ext cx="72864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Calibri"/>
              </a:rPr>
              <a:t>3. Линия движения  тела при перемещении из одной точки в другую.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Прямоугольник 11"/>
          <p:cNvSpPr/>
          <p:nvPr/>
        </p:nvSpPr>
        <p:spPr>
          <a:xfrm>
            <a:off x="393840" y="5380920"/>
            <a:ext cx="82148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Calibri"/>
              </a:rPr>
              <a:t>4. Вид движения , который используется для уменьшения силы трения.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Прямоугольник 12"/>
          <p:cNvSpPr/>
          <p:nvPr/>
        </p:nvSpPr>
        <p:spPr>
          <a:xfrm>
            <a:off x="428760" y="6027480"/>
            <a:ext cx="82148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  <a:ea typeface="Calibri"/>
              </a:rPr>
              <a:t>5.Явление сохранения скорости тела при отсутствии действия на него других тел.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Rectangle 1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Rectangl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114" name="Таблица 15"/>
          <p:cNvGraphicFramePr/>
          <p:nvPr/>
        </p:nvGraphicFramePr>
        <p:xfrm>
          <a:off x="1214280" y="785880"/>
          <a:ext cx="537840" cy="2228760"/>
        </p:xfrm>
        <a:graphic>
          <a:graphicData uri="http://schemas.openxmlformats.org/drawingml/2006/table">
            <a:tbl>
              <a:tblPr/>
              <a:tblGrid>
                <a:gridCol w="538200"/>
              </a:tblGrid>
              <a:tr h="2228760"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5" name="Таблица 13"/>
          <p:cNvGraphicFramePr/>
          <p:nvPr/>
        </p:nvGraphicFramePr>
        <p:xfrm>
          <a:off x="3492000" y="441000"/>
          <a:ext cx="5786280" cy="2840040"/>
        </p:xfrm>
        <a:graphic>
          <a:graphicData uri="http://schemas.openxmlformats.org/drawingml/2006/table">
            <a:tbl>
              <a:tblPr/>
              <a:tblGrid>
                <a:gridCol w="473040"/>
                <a:gridCol w="527760"/>
                <a:gridCol w="527760"/>
                <a:gridCol w="527760"/>
                <a:gridCol w="529200"/>
                <a:gridCol w="527760"/>
                <a:gridCol w="527760"/>
                <a:gridCol w="527760"/>
                <a:gridCol w="529200"/>
                <a:gridCol w="527760"/>
                <a:gridCol w="558720"/>
              </a:tblGrid>
              <a:tr h="641880">
                <a:tc>
                  <a:txBody>
                    <a:bodyPr lIns="0" rIns="0" tIns="0" bIns="0" anchor="ctr">
                      <a:noAutofit/>
                    </a:bodyPr>
                    <a:p>
                      <a:pPr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11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5"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5"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549360">
                <a:tc gridSpan="2"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49360"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49360"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49360">
                <a:tc gridSpan="2"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116" name="Picture 3" descr="G:\i.jpg"/>
          <p:cNvPicPr/>
          <p:nvPr/>
        </p:nvPicPr>
        <p:blipFill>
          <a:blip r:embed="rId1"/>
          <a:stretch/>
        </p:blipFill>
        <p:spPr>
          <a:xfrm>
            <a:off x="252000" y="171360"/>
            <a:ext cx="1907280" cy="3109680"/>
          </a:xfrm>
          <a:prstGeom prst="rect">
            <a:avLst/>
          </a:prstGeom>
          <a:ln w="0">
            <a:noFill/>
          </a:ln>
        </p:spPr>
      </p:pic>
    </p:spTree>
  </p:cSld>
  <p:transition>
    <p:wheel spokes="8"/>
  </p:transition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 additive="repl"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5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0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5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0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5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"/>
          <p:cNvSpPr/>
          <p:nvPr/>
        </p:nvSpPr>
        <p:spPr>
          <a:xfrm>
            <a:off x="0" y="4320"/>
            <a:ext cx="7000560" cy="944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 marL="1828800" algn="ctr" defTabSz="914400">
              <a:lnSpc>
                <a:spcPct val="100000"/>
              </a:lnSpc>
            </a:pPr>
            <a:r>
              <a:rPr b="1" i="1" lang="ru-RU" sz="2800" spc="-1" strike="noStrike" u="sng">
                <a:solidFill>
                  <a:srgbClr val="ffff00"/>
                </a:solidFill>
                <a:uFillTx/>
                <a:latin typeface="Arial"/>
                <a:ea typeface="Calibri"/>
              </a:rPr>
              <a:t> </a:t>
            </a:r>
            <a:r>
              <a:rPr b="1" i="1" lang="ru-RU" sz="2800" spc="-1" strike="noStrike" u="sng">
                <a:solidFill>
                  <a:srgbClr val="ff0000"/>
                </a:solidFill>
                <a:uFillTx/>
                <a:latin typeface="Arial"/>
                <a:ea typeface="Calibri"/>
              </a:rPr>
              <a:t>реши кроссворд.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Rectangle 2"/>
          <p:cNvSpPr/>
          <p:nvPr/>
        </p:nvSpPr>
        <p:spPr>
          <a:xfrm>
            <a:off x="0" y="0"/>
            <a:ext cx="645840" cy="538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marL="457200" defTabSz="914400"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Прямоугольник 8"/>
          <p:cNvSpPr/>
          <p:nvPr/>
        </p:nvSpPr>
        <p:spPr>
          <a:xfrm>
            <a:off x="285840" y="3786120"/>
            <a:ext cx="7786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Calibri"/>
              </a:rPr>
              <a:t>1. Длина траектории, по которой движется тело.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Прямоугольник 9"/>
          <p:cNvSpPr/>
          <p:nvPr/>
        </p:nvSpPr>
        <p:spPr>
          <a:xfrm>
            <a:off x="428760" y="4143240"/>
            <a:ext cx="8072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Calibri"/>
              </a:rPr>
              <a:t>2. Изменение с течением времени положения тела относительно других тел.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Прямоугольник 10"/>
          <p:cNvSpPr/>
          <p:nvPr/>
        </p:nvSpPr>
        <p:spPr>
          <a:xfrm>
            <a:off x="357120" y="4929120"/>
            <a:ext cx="7286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Calibri"/>
              </a:rPr>
              <a:t>3. Линия движения  тела при перемещении из одной точки в другую.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Прямоугольник 11"/>
          <p:cNvSpPr/>
          <p:nvPr/>
        </p:nvSpPr>
        <p:spPr>
          <a:xfrm>
            <a:off x="285840" y="5572080"/>
            <a:ext cx="8214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Calibri"/>
              </a:rPr>
              <a:t>4. Вид движения , который используется для уменьшения силы трения.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Прямоугольник 12"/>
          <p:cNvSpPr/>
          <p:nvPr/>
        </p:nvSpPr>
        <p:spPr>
          <a:xfrm>
            <a:off x="285840" y="6000840"/>
            <a:ext cx="8214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  <a:ea typeface="Calibri"/>
              </a:rPr>
              <a:t>5.Явление сохранения скорости тела при отсутствии действия на него других тел.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Rectangle 1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Rectangle 2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126" name="Таблица 15"/>
          <p:cNvGraphicFramePr/>
          <p:nvPr/>
        </p:nvGraphicFramePr>
        <p:xfrm>
          <a:off x="1214280" y="785880"/>
          <a:ext cx="537840" cy="2228760"/>
        </p:xfrm>
        <a:graphic>
          <a:graphicData uri="http://schemas.openxmlformats.org/drawingml/2006/table">
            <a:tbl>
              <a:tblPr/>
              <a:tblGrid>
                <a:gridCol w="538200"/>
              </a:tblGrid>
              <a:tr h="2228760">
                <a:tc>
                  <a:txBody>
                    <a:bodyPr lIns="68400" rIns="68400" tIns="0" bIns="0" anchor="t">
                      <a:noAutofit/>
                    </a:bodyPr>
                    <a:p>
                      <a:endParaRPr b="0" lang="ru-RU" sz="14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7" name="Rectangle 1"/>
          <p:cNvSpPr/>
          <p:nvPr/>
        </p:nvSpPr>
        <p:spPr>
          <a:xfrm>
            <a:off x="0" y="0"/>
            <a:ext cx="914364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graphicFrame>
        <p:nvGraphicFramePr>
          <p:cNvPr id="128" name="Таблица 14"/>
          <p:cNvGraphicFramePr/>
          <p:nvPr/>
        </p:nvGraphicFramePr>
        <p:xfrm>
          <a:off x="785880" y="642960"/>
          <a:ext cx="6071760" cy="3057480"/>
        </p:xfrm>
        <a:graphic>
          <a:graphicData uri="http://schemas.openxmlformats.org/drawingml/2006/table">
            <a:tbl>
              <a:tblPr/>
              <a:tblGrid>
                <a:gridCol w="430560"/>
                <a:gridCol w="625320"/>
                <a:gridCol w="572040"/>
                <a:gridCol w="546480"/>
                <a:gridCol w="549000"/>
                <a:gridCol w="628920"/>
                <a:gridCol w="550080"/>
                <a:gridCol w="549000"/>
                <a:gridCol w="549000"/>
                <a:gridCol w="525960"/>
                <a:gridCol w="544320"/>
              </a:tblGrid>
              <a:tr h="606600">
                <a:tc>
                  <a:txBody>
                    <a:bodyPr lIns="0" rIns="0" tIns="0" bIns="0" anchor="ctr">
                      <a:noAutofit/>
                    </a:bodyPr>
                    <a:p>
                      <a:pPr defTabSz="6858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п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у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т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ь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5">
                  <a:txBody>
                    <a:bodyPr lIns="68400" rIns="68400" tIns="0" bIns="0" anchor="t">
                      <a:noAutofit/>
                    </a:bodyPr>
                    <a:p>
                      <a:endParaRPr b="0" lang="ru-RU" sz="36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5">
                  <a:txBody>
                    <a:bodyPr lIns="68400" rIns="68400" tIns="0" bIns="0" anchor="t">
                      <a:noAutofit/>
                    </a:bodyPr>
                    <a:p>
                      <a:endParaRPr b="0" lang="ru-RU" sz="22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606600">
                <a:tc gridSpan="2">
                  <a:txBody>
                    <a:bodyPr lIns="68400" rIns="68400" tIns="0" bIns="0" anchor="t">
                      <a:noAutofit/>
                    </a:bodyPr>
                    <a:p>
                      <a:endParaRPr b="0" lang="ru-RU" sz="36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д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в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и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ж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е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н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и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е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606600"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т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р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а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е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к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т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р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и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я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606600"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к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а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ч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е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н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и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е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 lIns="68400" rIns="68400" tIns="0" bIns="0" anchor="t">
                      <a:noAutofit/>
                    </a:bodyPr>
                    <a:p>
                      <a:endParaRPr b="0" lang="ru-RU" sz="36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lIns="68400" rIns="68400" tIns="0" bIns="0" anchor="t">
                      <a:noAutofit/>
                    </a:bodyPr>
                    <a:p>
                      <a:endParaRPr b="0" lang="ru-RU" sz="36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606600">
                <a:tc gridSpan="2">
                  <a:txBody>
                    <a:bodyPr lIns="68400" rIns="68400" tIns="0" bIns="0" anchor="t">
                      <a:noAutofit/>
                    </a:bodyPr>
                    <a:p>
                      <a:endParaRPr b="0" lang="ru-RU" sz="3600" spc="-1" strike="noStrike">
                        <a:solidFill>
                          <a:schemeClr val="dk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1" lang="ru-RU" sz="3600" spc="-1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и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н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е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р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ц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и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685800">
                        <a:lnSpc>
                          <a:spcPct val="100000"/>
                        </a:lnSpc>
                      </a:pPr>
                      <a:r>
                        <a:rPr b="0" lang="ru-RU" sz="36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я</a:t>
                      </a:r>
                      <a:endParaRPr b="0" lang="ru-RU" sz="3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29" name="Rectangle 1"/>
          <p:cNvSpPr/>
          <p:nvPr/>
        </p:nvSpPr>
        <p:spPr>
          <a:xfrm>
            <a:off x="0" y="43920"/>
            <a:ext cx="184320" cy="369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30" name="Picture 3" descr="G:\i.jpg"/>
          <p:cNvPicPr/>
          <p:nvPr/>
        </p:nvPicPr>
        <p:blipFill>
          <a:blip r:embed="rId1"/>
          <a:stretch/>
        </p:blipFill>
        <p:spPr>
          <a:xfrm>
            <a:off x="7105320" y="156240"/>
            <a:ext cx="1795320" cy="2927520"/>
          </a:xfrm>
          <a:prstGeom prst="rect">
            <a:avLst/>
          </a:prstGeom>
          <a:ln w="0">
            <a:noFill/>
          </a:ln>
        </p:spPr>
      </p:pic>
    </p:spTree>
  </p:cSld>
  <p:transition>
    <p:wheel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G:\i (1).jpg"/>
          <p:cNvPicPr/>
          <p:nvPr/>
        </p:nvPicPr>
        <p:blipFill>
          <a:blip r:embed="rId1"/>
          <a:stretch/>
        </p:blipFill>
        <p:spPr>
          <a:xfrm>
            <a:off x="7215120" y="5143680"/>
            <a:ext cx="1428480" cy="1428480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7640" y="116640"/>
            <a:ext cx="8784720" cy="489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2. В детстве он ходил с отцом в дальние плавания – к Новой Земле и Шпицбергену. Учился в Германии. Был рекрутом гвардии короля Фридриха Вильгельма 1, но сумел бежать и вернулся на родину.</a:t>
            </a:r>
            <a:br>
              <a:rPr sz="2400"/>
            </a:b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     В 1748 году он сочинил поздравительную оду императрице Елизавете, за что получил награду 2000 рублей. В 1749 году он создал химическую лабораторию. Он имел мастерскую, в которой изготовлял мозаичные картины из цветного стекла, которое сам производил.</a:t>
            </a:r>
            <a:br>
              <a:rPr sz="2400"/>
            </a:b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     Его считают основоположником механической теории теплоты и кинетической теории газов, физической химии, одним из основоположников  атомно – молекулярного учения, одним из авторов закона сохранения массы и энергии.                                                                     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33" name="Picture 3" descr="G:\i.jpg"/>
          <p:cNvPicPr/>
          <p:nvPr/>
        </p:nvPicPr>
        <p:blipFill>
          <a:blip r:embed="rId2"/>
          <a:stretch/>
        </p:blipFill>
        <p:spPr>
          <a:xfrm>
            <a:off x="251640" y="5136480"/>
            <a:ext cx="1018800" cy="166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4698720" cy="2257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685800">
              <a:lnSpc>
                <a:spcPct val="90000"/>
              </a:lnSpc>
              <a:buNone/>
            </a:pPr>
            <a:br>
              <a:rPr sz="3300"/>
            </a:br>
            <a:br>
              <a:rPr sz="3300"/>
            </a:br>
            <a:r>
              <a:rPr b="1" lang="ru-RU" sz="5400" spc="-1" strike="noStrike">
                <a:solidFill>
                  <a:schemeClr val="dk1"/>
                </a:solidFill>
                <a:latin typeface="Calibri Light"/>
              </a:rPr>
              <a:t>М.В.Ломоносов</a:t>
            </a:r>
            <a:endParaRPr b="0" lang="ru-RU" sz="5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35" name="Picture 3" descr="G:\sova.jpg"/>
          <p:cNvPicPr/>
          <p:nvPr/>
        </p:nvPicPr>
        <p:blipFill>
          <a:blip r:embed="rId1"/>
          <a:stretch/>
        </p:blipFill>
        <p:spPr>
          <a:xfrm>
            <a:off x="5028480" y="1412640"/>
            <a:ext cx="3650760" cy="516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2627640" y="609480"/>
            <a:ext cx="5635800" cy="568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ru-RU" sz="3300" spc="-1" strike="noStrike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 Light"/>
              </a:rPr>
              <a:t>3 . Найди общее</a:t>
            </a:r>
            <a:endParaRPr b="0" lang="ru-RU" sz="33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37" name="Picture 6" descr="https://im0-tub-ru.yandex.net/i?id=72eba685c3bf6f75cf1190786eae5b42&amp;n=33&amp;h=215&amp;w=303"/>
          <p:cNvPicPr/>
          <p:nvPr/>
        </p:nvPicPr>
        <p:blipFill>
          <a:blip r:embed="rId1"/>
          <a:srcRect l="9517" t="5889" r="5937" b="0"/>
          <a:stretch/>
        </p:blipFill>
        <p:spPr>
          <a:xfrm>
            <a:off x="3492000" y="1484640"/>
            <a:ext cx="2893680" cy="228564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pic>
        <p:nvPicPr>
          <p:cNvPr id="138" name="Рисунок 2" descr=""/>
          <p:cNvPicPr/>
          <p:nvPr/>
        </p:nvPicPr>
        <p:blipFill>
          <a:blip r:embed="rId2"/>
          <a:stretch/>
        </p:blipFill>
        <p:spPr>
          <a:xfrm>
            <a:off x="6045120" y="4028400"/>
            <a:ext cx="3098520" cy="2441160"/>
          </a:xfrm>
          <a:prstGeom prst="rect">
            <a:avLst/>
          </a:prstGeom>
          <a:ln w="0">
            <a:noFill/>
          </a:ln>
        </p:spPr>
      </p:pic>
      <p:pic>
        <p:nvPicPr>
          <p:cNvPr id="139" name="Рисунок 3" descr=""/>
          <p:cNvPicPr/>
          <p:nvPr/>
        </p:nvPicPr>
        <p:blipFill>
          <a:blip r:embed="rId3"/>
          <a:stretch/>
        </p:blipFill>
        <p:spPr>
          <a:xfrm>
            <a:off x="179640" y="4095720"/>
            <a:ext cx="3419280" cy="2028600"/>
          </a:xfrm>
          <a:prstGeom prst="rect">
            <a:avLst/>
          </a:prstGeom>
          <a:ln w="0">
            <a:noFill/>
          </a:ln>
        </p:spPr>
      </p:pic>
      <p:sp>
        <p:nvSpPr>
          <p:cNvPr id="140" name="TextBox 4"/>
          <p:cNvSpPr/>
          <p:nvPr/>
        </p:nvSpPr>
        <p:spPr>
          <a:xfrm>
            <a:off x="3747600" y="5110200"/>
            <a:ext cx="2043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dk1"/>
                </a:solidFill>
                <a:latin typeface="Arial"/>
              </a:rPr>
              <a:t>Архимед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nodeType="clickEffect" fill="hold">
                      <p:stCondLst>
                        <p:cond delay="0"/>
                      </p:stCondLst>
                      <p:childTnLst>
                        <p:par>
                          <p:cTn id="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nodeType="clickEffect" fill="hold">
                      <p:stCondLst>
                        <p:cond delay="indefinite"/>
                      </p:stCondLst>
                      <p:childTnLst>
                        <p:par>
                          <p:cTn id="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6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https://im0-tub-ru.yandex.net/i?id=68e94f0e3f7f272c91ff0c7de28df7b2&amp;n=33&amp;h=215&amp;w=296"/>
          <p:cNvPicPr/>
          <p:nvPr/>
        </p:nvPicPr>
        <p:blipFill>
          <a:blip r:embed="rId1"/>
          <a:stretch/>
        </p:blipFill>
        <p:spPr>
          <a:xfrm>
            <a:off x="294480" y="3637080"/>
            <a:ext cx="2917440" cy="211896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pic>
        <p:nvPicPr>
          <p:cNvPr id="142" name="Picture 2" descr="https://im0-tub-ru.yandex.net/i?id=a972457071755fd144035c774050635d&amp;n=33&amp;h=215&amp;w=387"/>
          <p:cNvPicPr/>
          <p:nvPr/>
        </p:nvPicPr>
        <p:blipFill>
          <a:blip r:embed="rId2"/>
          <a:srcRect l="0" t="0" r="26350" b="2320"/>
          <a:stretch/>
        </p:blipFill>
        <p:spPr>
          <a:xfrm>
            <a:off x="3212280" y="1344600"/>
            <a:ext cx="2696040" cy="198648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pic>
        <p:nvPicPr>
          <p:cNvPr id="143" name="Picture 4" descr="https://im0-tub-ru.yandex.net/i?id=b572edc4a5732a339d883ce08de133a6&amp;n=33&amp;h=215&amp;w=382"/>
          <p:cNvPicPr/>
          <p:nvPr/>
        </p:nvPicPr>
        <p:blipFill>
          <a:blip r:embed="rId3"/>
          <a:srcRect l="5887" t="0" r="13614" b="0"/>
          <a:stretch/>
        </p:blipFill>
        <p:spPr>
          <a:xfrm>
            <a:off x="5898600" y="3610440"/>
            <a:ext cx="3030840" cy="2118960"/>
          </a:xfrm>
          <a:prstGeom prst="rect">
            <a:avLst/>
          </a:prstGeom>
          <a:ln w="0">
            <a:noFill/>
          </a:ln>
          <a:scene3d>
            <a:camera prst="orthographicFront"/>
            <a:lightRig dir="t" rig="threePt"/>
          </a:scene3d>
          <a:sp3d/>
        </p:spPr>
      </p:pic>
      <p:sp>
        <p:nvSpPr>
          <p:cNvPr id="144" name="TextBox 6"/>
          <p:cNvSpPr/>
          <p:nvPr/>
        </p:nvSpPr>
        <p:spPr>
          <a:xfrm>
            <a:off x="3420000" y="5110200"/>
            <a:ext cx="2733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3600" spc="-1" strike="noStrike">
                <a:solidFill>
                  <a:schemeClr val="dk1"/>
                </a:solidFill>
                <a:latin typeface="Arial"/>
              </a:rPr>
              <a:t>диффузия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Прямоугольник 3"/>
          <p:cNvSpPr/>
          <p:nvPr/>
        </p:nvSpPr>
        <p:spPr>
          <a:xfrm>
            <a:off x="3203640" y="410040"/>
            <a:ext cx="1531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pc="-1" strike="noStrike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alibri"/>
              </a:rPr>
              <a:t>Найди общее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nodeType="clickEffect" fill="hold">
                      <p:stCondLst>
                        <p:cond delay="indefinite"/>
                      </p:stCondLst>
                      <p:childTnLst>
                        <p:par>
                          <p:cTn id="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nodeType="clickEffect" fill="hold">
                      <p:stCondLst>
                        <p:cond delay="indefinite"/>
                      </p:stCondLst>
                      <p:childTnLst>
                        <p:par>
                          <p:cTn id="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1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Application>LibreOffice/7.6.4.1$Linux_X86_64 LibreOffice_project/60$Build-1</Application>
  <AppVersion>15.0000</AppVersion>
  <Words>693</Words>
  <Paragraphs>228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2008-12-01T16:53:57Z</dcterms:created>
  <dc:creator>Елена</dc:creator>
  <dc:description/>
  <dc:language>ru-RU</dc:language>
  <cp:lastModifiedBy/>
  <dcterms:modified xsi:type="dcterms:W3CDTF">2024-02-12T13:21:27Z</dcterms:modified>
  <cp:revision>66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4</vt:i4>
  </property>
  <property fmtid="{D5CDD505-2E9C-101B-9397-08002B2CF9AE}" pid="4" name="PresentationFormat">
    <vt:lpwstr>Экран (4:3)</vt:lpwstr>
  </property>
  <property fmtid="{D5CDD505-2E9C-101B-9397-08002B2CF9AE}" pid="5" name="Slides">
    <vt:i4>34</vt:i4>
  </property>
</Properties>
</file>