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3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2.png" ContentType="image/png"/>
  <Override PartName="/ppt/media/image11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7.jpeg" ContentType="image/jpeg"/>
  <Override PartName="/ppt/media/image13.png" ContentType="image/png"/>
  <Override PartName="/ppt/media/image6.jpeg" ContentType="image/jpeg"/>
  <Override PartName="/ppt/media/image4.png" ContentType="image/png"/>
  <Override PartName="/ppt/media/image5.jpeg" ContentType="image/jpeg"/>
  <Override PartName="/ppt/media/image3.png" ContentType="image/png"/>
  <Override PartName="/ppt/media/image2.png" ContentType="image/png"/>
  <Override PartName="/ppt/media/image1.png" ContentType="image/png"/>
  <Override PartName="/ppt/media/image19.jpeg" ContentType="image/jpeg"/>
  <Override PartName="/ppt/media/image14.png" ContentType="image/png"/>
  <Override PartName="/ppt/media/image29.jpeg" ContentType="image/jpeg"/>
  <Override PartName="/ppt/media/image28.png" ContentType="image/png"/>
  <Override PartName="/ppt/media/image22.jpeg" ContentType="image/jpeg"/>
  <Override PartName="/ppt/media/image27.png" ContentType="image/png"/>
  <Override PartName="/ppt/media/image21.jpeg" ContentType="image/jpeg"/>
  <Override PartName="/ppt/media/image26.png" ContentType="image/png"/>
  <Override PartName="/ppt/media/image18.png" ContentType="image/png"/>
  <Override PartName="/ppt/media/image15.png" ContentType="image/png"/>
  <Override PartName="/ppt/media/image23.png" ContentType="image/png"/>
  <Override PartName="/ppt/media/image17.png" ContentType="image/png"/>
  <Override PartName="/ppt/media/image25.png" ContentType="image/png"/>
  <Override PartName="/ppt/media/image20.jpeg" ContentType="image/jpeg"/>
  <Override PartName="/ppt/media/image24.png" ContentType="image/png"/>
  <Override PartName="/ppt/media/image16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C6D6061-4BC0-401C-A711-0FC96F17ACB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61DF963-F329-447B-923C-B5C1080CAB00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6D1B2A-2FF8-40EB-813C-FC157BEEA765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DA4D483-D80D-48DF-BFEC-D37A945E7BC8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BED4A4-E943-410E-94FA-CAC2B130C744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F067F3-F13E-42E2-B5A2-603D510969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A9E667-B6EB-414F-BFA6-F9C8AFCE32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90484AA-A94C-4583-8A40-896C9D1E87F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657AD8-0B91-4385-99F6-EA24812F191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2F3AF2-CC36-4988-BF65-1D8EB1D745C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581405-084D-4466-8864-0556F3BE38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41E1C90-1ED3-4B19-88DF-DB3CE1BD3EE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B9743F-6833-4B5B-8C2A-EF0376F937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2061D2-F2BA-47F2-835B-68935EF2D9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5426791-7092-4674-B1A7-8A9F5AE0C6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00CF275-A4F4-4AD1-99DC-A6AFD5494D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5DFC66-ED32-4B36-8783-2BB885F71F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90C793-F07D-480C-B88C-C00C07D340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772A92-33DB-4B99-884B-9A3DEADBD6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6E8426-FA69-453A-8DA6-82C28C9F08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44E6E6-248C-4D49-9618-9F93C704FDE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BB4B97-37C1-44E5-8A23-55A01B7C9AC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965A4A-C6C8-467F-9BAE-72DBF26AEFD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655AB7-474F-4B86-9792-2CAD8580AF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174420-A843-42E4-B973-C1510C61AD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4926AB-F66C-4BBF-9DF8-A5419A31F3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63B14A-A7E8-4C35-8D74-7908418A9C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A33C64-F534-4F8E-9B97-3BBA0A3E6C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5A390D-6D91-42BF-866C-9B09497F93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4500" spc="-1" strike="noStrike">
                <a:solidFill>
                  <a:schemeClr val="dk1"/>
                </a:solidFill>
                <a:latin typeface="Calibri Light"/>
              </a:rPr>
              <a:t>Образец </a:t>
            </a:r>
            <a:r>
              <a:rPr b="0" lang="ru-RU" sz="4500" spc="-1" strike="noStrike">
                <a:solidFill>
                  <a:schemeClr val="dk1"/>
                </a:solidFill>
                <a:latin typeface="Calibri Light"/>
              </a:rPr>
              <a:t>заголов</a:t>
            </a:r>
            <a:r>
              <a:rPr b="0" lang="ru-RU" sz="4500" spc="-1" strike="noStrike">
                <a:solidFill>
                  <a:schemeClr val="dk1"/>
                </a:solidFill>
                <a:latin typeface="Calibri Light"/>
              </a:rPr>
              <a:t>ка</a:t>
            </a:r>
            <a:endParaRPr b="0" lang="ru-RU" sz="45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2BBCE77-3E67-4E14-850A-E3F7F9F510D1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15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5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35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5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35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9143280" cy="144072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6" descr="C0-HD-BTM.png"/>
          <p:cNvPicPr/>
          <p:nvPr/>
        </p:nvPicPr>
        <p:blipFill>
          <a:blip r:embed="rId3"/>
          <a:stretch/>
        </p:blipFill>
        <p:spPr>
          <a:xfrm>
            <a:off x="0" y="4375080"/>
            <a:ext cx="9143280" cy="24822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заглавия щёлкните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4"/>
          </p:nvPr>
        </p:nvSpPr>
        <p:spPr>
          <a:xfrm>
            <a:off x="1028520" y="4323960"/>
            <a:ext cx="47998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5"/>
          </p:nvPr>
        </p:nvSpPr>
        <p:spPr>
          <a:xfrm>
            <a:off x="6057720" y="1431000"/>
            <a:ext cx="20566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18892C9-9919-4BF6-8DA0-482B7958D33D}" type="slidenum">
              <a: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0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6"/>
          </p:nvPr>
        </p:nvSpPr>
        <p:spPr>
          <a:xfrm>
            <a:off x="5932080" y="4314240"/>
            <a:ext cx="2182680" cy="37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audio" Target="file:///C:/Documents and Settings/&#1058;&#1072;&#1090;&#1100;&#1103;&#1085;&#1072;/&#1056;&#1072;&#1073;&#1086;&#1095;&#1080;&#1081; &#1089;&#1090;&#1086;&#1083;/&#1051;&#1077;&#1078;&#1085;&#1077;&#1074;&#1072;/Nachalo-Chto-nasha-zhizn_---igra-Chto-Gde-Kogda(muz-muz.net).mp3" TargetMode="External"/><Relationship Id="rId2" Type="http://schemas.microsoft.com/office/2007/relationships/media" Target="file:///C:/Documents and Settings/&#1058;&#1072;&#1090;&#1100;&#1103;&#1085;&#1072;/&#1056;&#1072;&#1073;&#1086;&#1095;&#1080;&#1081; &#1089;&#1090;&#1086;&#1083;/&#1051;&#1077;&#1078;&#1085;&#1077;&#1074;&#1072;/Nachalo-Chto-nasha-zhizn_---igra-Chto-Gde-Kogda(muz-muz.net).mp3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" Target="slide7.xml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40000" y="1092960"/>
            <a:ext cx="8207640" cy="14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1111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Физический бой «Что? Где?когда?»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2894040" y="2688120"/>
            <a:ext cx="1517400" cy="48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Century Gothic"/>
              </a:rPr>
              <a:t>8 класс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2" descr=""/>
          <p:cNvPicPr/>
          <p:nvPr/>
        </p:nvPicPr>
        <p:blipFill>
          <a:blip r:embed="rId1"/>
          <a:stretch/>
        </p:blipFill>
        <p:spPr>
          <a:xfrm>
            <a:off x="2492280" y="3820680"/>
            <a:ext cx="1496160" cy="199512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5"/>
          <p:cNvSpPr txBox="1"/>
          <p:nvPr/>
        </p:nvSpPr>
        <p:spPr>
          <a:xfrm>
            <a:off x="2105640" y="2734200"/>
            <a:ext cx="2295720" cy="3311640"/>
          </a:xfrm>
          <a:prstGeom prst="rect">
            <a:avLst/>
          </a:prstGeom>
        </p:spPr>
        <p:txBody>
          <a:bodyPr wrap="none" lIns="90000" rIns="90000" tIns="45000" bIns="45000" anchor="t" anchorCtr="1">
            <a:prstTxWarp prst="textArchDown">
              <a:avLst>
                <a:gd name="adj" fmla="val 1100615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 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имени Пабло Неруды </a:t>
            </a:r>
            <a:endParaRPr b="0" lang="ru-RU" sz="2000" spc="-1" strike="noStrike">
              <a:ln w="22320">
                <a:noFill/>
              </a:ln>
              <a:solidFill>
                <a:srgbClr val="0070c0"/>
              </a:solidFill>
              <a:latin typeface="Arial"/>
            </a:endParaRPr>
          </a:p>
        </p:txBody>
      </p:sp>
      <p:sp>
        <p:nvSpPr>
          <p:cNvPr id="94" name="Прямоугольник 6"/>
          <p:cNvSpPr txBox="1"/>
          <p:nvPr/>
        </p:nvSpPr>
        <p:spPr>
          <a:xfrm>
            <a:off x="2127960" y="3494520"/>
            <a:ext cx="2159640" cy="30412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Button">
              <a:avLst>
                <a:gd name="adj" fmla="val 10728514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ГБОУ Школа № 1568</a:t>
            </a:r>
            <a:endParaRPr b="0" lang="ru-RU" sz="3600" spc="-1" strike="noStrike">
              <a:ln w="22320">
                <a:noFill/>
              </a:ln>
              <a:solidFill>
                <a:srgbClr val="0070c0"/>
              </a:solidFill>
              <a:latin typeface="Arial"/>
            </a:endParaRPr>
          </a:p>
        </p:txBody>
      </p:sp>
      <p:sp>
        <p:nvSpPr>
          <p:cNvPr id="95" name="TextBox 2"/>
          <p:cNvSpPr/>
          <p:nvPr/>
        </p:nvSpPr>
        <p:spPr>
          <a:xfrm>
            <a:off x="4228920" y="2973960"/>
            <a:ext cx="3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endParaRPr b="0" lang="ru-RU" sz="1800" spc="-1" strike="noStrike">
              <a:solidFill>
                <a:schemeClr val="dk1"/>
              </a:solidFill>
              <a:latin typeface="Century Gothic"/>
              <a:ea typeface="DejaVu Sans"/>
            </a:endParaRPr>
          </a:p>
        </p:txBody>
      </p:sp>
    </p:spTree>
  </p:cSld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71320" y="214200"/>
            <a:ext cx="7886520" cy="85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4 РАУНД. Формулы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35" name="Таблица 9"/>
          <p:cNvGraphicFramePr/>
          <p:nvPr/>
        </p:nvGraphicFramePr>
        <p:xfrm>
          <a:off x="142920" y="1214280"/>
          <a:ext cx="8572320" cy="5143320"/>
        </p:xfrm>
        <a:graphic>
          <a:graphicData uri="http://schemas.openxmlformats.org/drawingml/2006/table">
            <a:tbl>
              <a:tblPr/>
              <a:tblGrid>
                <a:gridCol w="2783160"/>
                <a:gridCol w="3704400"/>
                <a:gridCol w="2084040"/>
              </a:tblGrid>
              <a:tr h="2763360">
                <a:tc>
                  <a:txBody>
                    <a:bodyPr lIns="62640" rIns="62640" tIns="3960" bIns="0" anchor="t">
                      <a:noAutofit/>
                    </a:bodyPr>
                    <a:p>
                      <a:pPr marL="54720" algn="ctr" defTabSz="685800">
                        <a:lnSpc>
                          <a:spcPct val="115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4720" algn="ctr" defTabSz="685800">
                        <a:lnSpc>
                          <a:spcPct val="115000"/>
                        </a:lnSpc>
                      </a:pPr>
                      <a:r>
                        <a:rPr b="0" i="1" lang="ru-RU" sz="2600" spc="-1" strike="noStrike">
                          <a:solidFill>
                            <a:schemeClr val="dk1"/>
                          </a:solidFill>
                          <a:latin typeface="Arial"/>
                          <a:ea typeface="Times New Roman"/>
                        </a:rPr>
                        <a:t>работа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640" rIns="62640" tIns="396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0" i="1" lang="ru-RU" sz="2600" spc="-1" strike="noStrike">
                          <a:solidFill>
                            <a:schemeClr val="dk1"/>
                          </a:solidFill>
                          <a:latin typeface="Arial"/>
                          <a:ea typeface="Times New Roman"/>
                        </a:rPr>
                        <a:t>масса топлива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640" rIns="62640" tIns="396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0" lang="ru-RU" sz="2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0" i="1" lang="ru-RU" sz="2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объем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79600">
                <a:tc>
                  <a:txBody>
                    <a:bodyPr lIns="62640" rIns="62640" tIns="3960" bIns="0" anchor="t">
                      <a:noAutofit/>
                    </a:bodyPr>
                    <a:p>
                      <a:pPr marL="54720" algn="ctr" defTabSz="685800">
                        <a:lnSpc>
                          <a:spcPct val="115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4720" algn="ctr" defTabSz="685800">
                        <a:lnSpc>
                          <a:spcPct val="115000"/>
                        </a:lnSpc>
                      </a:pPr>
                      <a:r>
                        <a:rPr b="0" i="1" lang="ru-RU" sz="2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напряжение</a:t>
                      </a:r>
                      <a:r>
                        <a:rPr b="0" i="1" lang="ru-RU" sz="2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62640" rIns="62640" tIns="396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0" i="1" lang="ru-RU" sz="2600" spc="-1" strike="noStrike">
                          <a:solidFill>
                            <a:schemeClr val="dk1"/>
                          </a:solidFill>
                          <a:latin typeface="Arial"/>
                          <a:ea typeface="Times New Roman"/>
                        </a:rPr>
                        <a:t>удельная теплоемкость вещества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136" name="Picture 5" descr=""/>
          <p:cNvPicPr/>
          <p:nvPr/>
        </p:nvPicPr>
        <p:blipFill>
          <a:blip r:embed="rId1"/>
          <a:stretch/>
        </p:blipFill>
        <p:spPr>
          <a:xfrm>
            <a:off x="642960" y="1816560"/>
            <a:ext cx="1714320" cy="143892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4" descr=""/>
          <p:cNvPicPr/>
          <p:nvPr/>
        </p:nvPicPr>
        <p:blipFill>
          <a:blip r:embed="rId2"/>
          <a:stretch/>
        </p:blipFill>
        <p:spPr>
          <a:xfrm>
            <a:off x="4000320" y="1915920"/>
            <a:ext cx="1856880" cy="148248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3" descr=""/>
          <p:cNvPicPr/>
          <p:nvPr/>
        </p:nvPicPr>
        <p:blipFill>
          <a:blip r:embed="rId3"/>
          <a:stretch/>
        </p:blipFill>
        <p:spPr>
          <a:xfrm>
            <a:off x="6789600" y="2214720"/>
            <a:ext cx="1506240" cy="10188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4"/>
          <a:stretch/>
        </p:blipFill>
        <p:spPr>
          <a:xfrm>
            <a:off x="928800" y="4786200"/>
            <a:ext cx="1356840" cy="12258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" descr=""/>
          <p:cNvPicPr/>
          <p:nvPr/>
        </p:nvPicPr>
        <p:blipFill>
          <a:blip r:embed="rId5"/>
          <a:stretch/>
        </p:blipFill>
        <p:spPr>
          <a:xfrm>
            <a:off x="3571920" y="4857840"/>
            <a:ext cx="4363200" cy="78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42960" y="0"/>
            <a:ext cx="7886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en-US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5</a:t>
            </a: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 РАУНД. Правильный путь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42" name="Таблица 7"/>
          <p:cNvGraphicFramePr/>
          <p:nvPr/>
        </p:nvGraphicFramePr>
        <p:xfrm>
          <a:off x="714240" y="500040"/>
          <a:ext cx="7929360" cy="6106320"/>
        </p:xfrm>
        <a:graphic>
          <a:graphicData uri="http://schemas.openxmlformats.org/drawingml/2006/table">
            <a:tbl>
              <a:tblPr/>
              <a:tblGrid>
                <a:gridCol w="2640240"/>
                <a:gridCol w="2642040"/>
                <a:gridCol w="2646720"/>
              </a:tblGrid>
              <a:tr h="35352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i="1" lang="en-US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24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ρ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мм/с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давление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24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I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2400" spc="-1" strike="noStrike">
                          <a:solidFill>
                            <a:schemeClr val="dk1"/>
                          </a:solidFill>
                          <a:latin typeface="Arial"/>
                          <a:ea typeface="Times New Roman"/>
                        </a:rPr>
                        <a:t>Дж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плотность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352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скорость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732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q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г/см</a:t>
                      </a:r>
                      <a:r>
                        <a:rPr b="1" lang="ru-RU" sz="2400" spc="-1" strike="noStrike" baseline="300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работа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24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F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Кл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мощность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660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U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кВ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электрический заряд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24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R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Вт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напряжение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352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Ом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сила тока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5240"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P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25560" rIns="25560" tIns="1440" bIns="0" anchor="ctr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сопротивление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25560" marR="2556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5</a:t>
            </a: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 РАУНД. Правильный путь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4" name="Rectangle 1"/>
          <p:cNvSpPr/>
          <p:nvPr/>
        </p:nvSpPr>
        <p:spPr>
          <a:xfrm>
            <a:off x="571320" y="1027440"/>
            <a:ext cx="7929360" cy="5577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1.Сила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F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Н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2. Давление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P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Па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3. Плотность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ρ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г/см</a:t>
            </a:r>
            <a:r>
              <a:rPr b="1" lang="ru-RU" sz="3600" spc="-1" strike="noStrike" baseline="30000">
                <a:solidFill>
                  <a:schemeClr val="dk1"/>
                </a:solidFill>
                <a:latin typeface="Times New Roman"/>
                <a:ea typeface="Calibri"/>
              </a:rPr>
              <a:t>3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4. Скорость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b="1" i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v</a:t>
            </a:r>
            <a:r>
              <a:rPr b="1" i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мм/с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5. Работа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A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Дж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6. Мощность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N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Вт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7. Электрический заряд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q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Кл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8. Напряжение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U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кВ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9. Сила тока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I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мА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10. Сопротивление </a:t>
            </a:r>
            <a:r>
              <a:rPr b="1" lang="en-US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1" lang="en-US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R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Ом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9" descr="Капельки воды на стекле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42960" y="214200"/>
            <a:ext cx="7886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6 РАУНД. Поэтический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" name="Rectangle 1"/>
          <p:cNvSpPr/>
          <p:nvPr/>
        </p:nvSpPr>
        <p:spPr>
          <a:xfrm>
            <a:off x="214200" y="743400"/>
            <a:ext cx="8500680" cy="5880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Calibri"/>
              </a:rPr>
              <a:t>Она жила и по стеклу текла,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Calibri"/>
              </a:rPr>
              <a:t>Но вот ее морозом оковало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Calibri"/>
              </a:rPr>
              <a:t>И капля неподвижной льдинкой стала,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00b0f0"/>
                </a:solidFill>
                <a:latin typeface="Times New Roman"/>
                <a:ea typeface="Calibri"/>
              </a:rPr>
              <a:t>А в мире поубавилось тепла</a:t>
            </a:r>
            <a:r>
              <a:rPr b="1" lang="ru-RU" sz="4000" spc="-1" strike="noStrike">
                <a:solidFill>
                  <a:srgbClr val="00b0f0"/>
                </a:solidFill>
                <a:latin typeface="Calibri"/>
                <a:ea typeface="Calibri"/>
              </a:rPr>
              <a:t>… 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4000" spc="-1" strike="noStrike">
                <a:solidFill>
                  <a:srgbClr val="00b0f0"/>
                </a:solidFill>
                <a:latin typeface="Calibri"/>
                <a:ea typeface="Calibri"/>
              </a:rPr>
              <a:t>(Валерий Брюсов)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4000" spc="-1" strike="noStrike">
                <a:solidFill>
                  <a:schemeClr val="lt1"/>
                </a:solidFill>
                <a:latin typeface="Times New Roman"/>
                <a:ea typeface="Calibri"/>
              </a:rPr>
              <a:t>Найдите физическую ошибку в этом стихотворении и поясните свой ответ на основе законов физики</a:t>
            </a:r>
            <a:r>
              <a:rPr b="0" lang="ru-RU" sz="4000" spc="-1" strike="noStrike">
                <a:solidFill>
                  <a:srgbClr val="00b0f0"/>
                </a:solidFill>
                <a:latin typeface="Times New Roman"/>
                <a:ea typeface="Calibri"/>
              </a:rPr>
              <a:t>.</a:t>
            </a:r>
            <a:r>
              <a:rPr b="0" lang="ru-RU" sz="4000" spc="-1" strike="noStrike">
                <a:solidFill>
                  <a:srgbClr val="00b0f0"/>
                </a:solidFill>
                <a:latin typeface="Arial"/>
                <a:ea typeface="Calibri"/>
              </a:rPr>
              <a:t>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42960" y="214200"/>
            <a:ext cx="788652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6 РАУНД. Поэтический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9" name="Rectangle 1"/>
          <p:cNvSpPr/>
          <p:nvPr/>
        </p:nvSpPr>
        <p:spPr>
          <a:xfrm>
            <a:off x="142920" y="814680"/>
            <a:ext cx="8857800" cy="588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Calibri"/>
              </a:rPr>
              <a:t>Она жила и по стеклу текла,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Calibri"/>
              </a:rPr>
              <a:t>Но вот ее морозом оковало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Calibri"/>
              </a:rPr>
              <a:t>И капля неподвижной льдинкой стала,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Times New Roman"/>
                <a:ea typeface="Calibri"/>
              </a:rPr>
              <a:t>А в мире поубавилось тепла</a:t>
            </a:r>
            <a:r>
              <a:rPr b="1" lang="ru-RU" sz="2800" spc="-1" strike="noStrike">
                <a:solidFill>
                  <a:schemeClr val="dk1"/>
                </a:solidFill>
                <a:latin typeface="Calibri"/>
                <a:ea typeface="Calibri"/>
              </a:rPr>
              <a:t>… 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  <a:ea typeface="Calibri"/>
              </a:rPr>
              <a:t>(Валерий Брюсов)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4400" spc="-1" strike="noStrike">
                <a:solidFill>
                  <a:schemeClr val="dk1"/>
                </a:solidFill>
                <a:latin typeface="Calibri"/>
                <a:ea typeface="Calibri"/>
              </a:rPr>
              <a:t>Ответ: при отвердевании воды энергия (количество теплоты) выделяется в окружающую среду, поэтому в мире тепла прибавится.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42960" y="142920"/>
            <a:ext cx="7886520" cy="77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7 РАУНД. Взвешенный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1" name="Rectangle 1"/>
          <p:cNvSpPr/>
          <p:nvPr/>
        </p:nvSpPr>
        <p:spPr>
          <a:xfrm>
            <a:off x="0" y="797040"/>
            <a:ext cx="8857800" cy="2285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Что весит больше: 1 кг гвоздей или 1 кг ваты?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Дайте ответ и обоснуйте его с точки зрения законов физики.</a:t>
            </a:r>
            <a:r>
              <a:rPr b="1" lang="ru-RU" sz="36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Рисунок 9" descr="https://encrypted-tbn0.gstatic.com/images?q=tbn:ANd9GcTD7WClUKTMIFWqTdijErBEpr-yhxxSDMHaxg&amp;usqp=CAU"/>
          <p:cNvPicPr/>
          <p:nvPr/>
        </p:nvPicPr>
        <p:blipFill>
          <a:blip r:embed="rId1"/>
          <a:stretch/>
        </p:blipFill>
        <p:spPr>
          <a:xfrm>
            <a:off x="714240" y="3643200"/>
            <a:ext cx="2928600" cy="2214360"/>
          </a:xfrm>
          <a:prstGeom prst="rect">
            <a:avLst/>
          </a:prstGeom>
          <a:ln w="9525">
            <a:noFill/>
          </a:ln>
        </p:spPr>
      </p:pic>
      <p:pic>
        <p:nvPicPr>
          <p:cNvPr id="153" name="Рисунок 10" descr="Перевяз. ср-ва Вата гигиен. нестер. 1кг Емельяновская 15шт/уп..."/>
          <p:cNvPicPr/>
          <p:nvPr/>
        </p:nvPicPr>
        <p:blipFill>
          <a:blip r:embed="rId2"/>
          <a:stretch/>
        </p:blipFill>
        <p:spPr>
          <a:xfrm>
            <a:off x="4000320" y="3071880"/>
            <a:ext cx="3928680" cy="3428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42960" y="142920"/>
            <a:ext cx="7886520" cy="777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7 РАУНД. Взвешенный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5" name="Rectangle 1"/>
          <p:cNvSpPr/>
          <p:nvPr/>
        </p:nvSpPr>
        <p:spPr>
          <a:xfrm>
            <a:off x="142920" y="875880"/>
            <a:ext cx="8857800" cy="594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chemeClr val="dk1"/>
                </a:solidFill>
                <a:latin typeface="Times New Roman"/>
                <a:ea typeface="Calibri"/>
              </a:rPr>
              <a:t>Что весит больше: 1 кг гвоздей или 1 кг ваты?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3200" spc="-1" strike="noStrike">
                <a:solidFill>
                  <a:schemeClr val="dk1"/>
                </a:solidFill>
                <a:latin typeface="Calibri"/>
                <a:ea typeface="Calibri"/>
              </a:rPr>
              <a:t>Вес тела – это не масса. Вес тела – это сила, с которой тело действует на опору. Причина веса – действие силы тяжести. И у ваты, и у гвоздей она одинакова, т.к. одинакова их масса. Но газы (как и жидкости) действуют на помещенное в них тело архимедовой (выталкивающей) силой. На вату со стороны воздуха действует выталкивающая сила большая, т.к. ее объем больше, следовательно, вата на опору будет давить слабее, т.е. ее вес меньше</a:t>
            </a:r>
            <a:r>
              <a:rPr b="0" lang="ru-RU" sz="3200" spc="-1" strike="noStrike">
                <a:solidFill>
                  <a:schemeClr val="dk1"/>
                </a:solidFill>
                <a:latin typeface="Calibri"/>
                <a:ea typeface="Calibri"/>
              </a:rPr>
              <a:t>.</a:t>
            </a:r>
            <a:r>
              <a:rPr b="1" lang="ru-RU" sz="32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56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8 РАУНД. Электростатический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7" name="Прямоугольник 7"/>
          <p:cNvSpPr/>
          <p:nvPr/>
        </p:nvSpPr>
        <p:spPr>
          <a:xfrm>
            <a:off x="3357720" y="1000080"/>
            <a:ext cx="542880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Calibri"/>
              </a:rPr>
              <a:t>На тонкой шелковой нити подвешена легкая алюминиевая гильза. Как определить, наэлектризована она или нет, если вам не даны никакие приборы и материалы? Поясните свой ответ.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Рисунок 10" descr="C:\Users\elmin\OneDrive\Рабочий стол\unnamed.jpg"/>
          <p:cNvPicPr/>
          <p:nvPr/>
        </p:nvPicPr>
        <p:blipFill>
          <a:blip r:embed="rId1"/>
          <a:srcRect l="15915" t="0" r="48970" b="0"/>
          <a:stretch/>
        </p:blipFill>
        <p:spPr>
          <a:xfrm>
            <a:off x="285840" y="785880"/>
            <a:ext cx="3071520" cy="5643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56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8 РАУНД. Электростатический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Прямоугольник 7"/>
          <p:cNvSpPr/>
          <p:nvPr/>
        </p:nvSpPr>
        <p:spPr>
          <a:xfrm>
            <a:off x="3357720" y="1000080"/>
            <a:ext cx="557172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i="1" lang="ru-RU" sz="3600" spc="-1" strike="noStrike">
                <a:solidFill>
                  <a:schemeClr val="dk1"/>
                </a:solidFill>
                <a:latin typeface="Calibri"/>
              </a:rPr>
              <a:t>Ответ: поднести к гильзе палец, не касаясь ее. Если гильза к пальцу притянется, значит она наэлектризована, т.к. заряженное и незаряженное (палец) тела притягиваются друг к другу.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Рисунок 10" descr="C:\Users\elmin\OneDrive\Рабочий стол\unnamed.jpg"/>
          <p:cNvPicPr/>
          <p:nvPr/>
        </p:nvPicPr>
        <p:blipFill>
          <a:blip r:embed="rId1"/>
          <a:srcRect l="15915" t="0" r="48970" b="0"/>
          <a:stretch/>
        </p:blipFill>
        <p:spPr>
          <a:xfrm>
            <a:off x="285840" y="785880"/>
            <a:ext cx="3071520" cy="5643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Прямоугольник 2"/>
          <p:cNvSpPr/>
          <p:nvPr/>
        </p:nvSpPr>
        <p:spPr>
          <a:xfrm>
            <a:off x="1618920" y="214200"/>
            <a:ext cx="5234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9 РАУНД. Расчетный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Прямоугольник 3"/>
          <p:cNvSpPr/>
          <p:nvPr/>
        </p:nvSpPr>
        <p:spPr>
          <a:xfrm>
            <a:off x="214200" y="857160"/>
            <a:ext cx="8786520" cy="557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i="1" lang="ru-RU" sz="4000" spc="-1" strike="noStrike">
                <a:solidFill>
                  <a:schemeClr val="dk1"/>
                </a:solidFill>
                <a:latin typeface="Calibri"/>
              </a:rPr>
              <a:t>Решите задачу</a:t>
            </a: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: через батареи водяного отопления протекает вода со скоростью 0,1 м/с. При этом она остывает на 5°С, отдавая тепло воздуху в комнате. Какое количество теплоты получит комната за 10 мин, если площадь сечения трубы батареи 2 см</a:t>
            </a:r>
            <a:r>
              <a:rPr b="0" lang="ru-RU" sz="4000" spc="-1" strike="noStrike" baseline="30000">
                <a:solidFill>
                  <a:schemeClr val="dk1"/>
                </a:solidFill>
                <a:latin typeface="Calibri"/>
              </a:rPr>
              <a:t>2</a:t>
            </a: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. Удельная теплоемкость воды 4200 Дж/кг·°С, плотность 1000 кг/м</a:t>
            </a:r>
            <a:r>
              <a:rPr b="0" lang="ru-RU" sz="4000" spc="-1" strike="noStrike" baseline="30000">
                <a:solidFill>
                  <a:schemeClr val="dk1"/>
                </a:solidFill>
                <a:latin typeface="Calibri"/>
              </a:rPr>
              <a:t>3</a:t>
            </a:r>
            <a:r>
              <a:rPr b="0" lang="ru-RU" sz="40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edg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2" descr="C:\Documents and Settings\Татьяна\Рабочий стол\6667D4E9513462B6.jpg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8" name="TextBox 4"/>
          <p:cNvSpPr/>
          <p:nvPr/>
        </p:nvSpPr>
        <p:spPr>
          <a:xfrm>
            <a:off x="1000080" y="3786120"/>
            <a:ext cx="721476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Bookman Old Style"/>
              </a:rPr>
              <a:t>Интеллектуальная игра по физике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Bookman Old Style"/>
              </a:rPr>
              <a:t>«Что? Где? Когда»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dissolv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7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2"/>
          <p:cNvSpPr/>
          <p:nvPr/>
        </p:nvSpPr>
        <p:spPr>
          <a:xfrm>
            <a:off x="1618920" y="214200"/>
            <a:ext cx="523476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mbria"/>
                <a:ea typeface="Times New Roman"/>
              </a:rPr>
              <a:t>9 РАУНД. Расчетный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3"/>
          <p:cNvSpPr/>
          <p:nvPr/>
        </p:nvSpPr>
        <p:spPr>
          <a:xfrm>
            <a:off x="214200" y="857160"/>
            <a:ext cx="8786520" cy="508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4000" spc="-1" strike="noStrike">
                <a:solidFill>
                  <a:schemeClr val="dk1"/>
                </a:solidFill>
                <a:latin typeface="Calibri"/>
              </a:rPr>
              <a:t>Решение: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Количество теплоты, передаваемое батареей воздуху в комнате рассчитываем по формуле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Масса протекающей воды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Объем воды            , где            – расстояние, пройденное водой за 10 мин.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Тогда                . Подставив числовые данные, получим 252000 Дж.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67" name="Picture 1" descr=""/>
          <p:cNvPicPr/>
          <p:nvPr/>
        </p:nvPicPr>
        <p:blipFill>
          <a:blip r:embed="rId1"/>
          <a:stretch/>
        </p:blipFill>
        <p:spPr>
          <a:xfrm>
            <a:off x="2857320" y="2500200"/>
            <a:ext cx="2321280" cy="713880"/>
          </a:xfrm>
          <a:prstGeom prst="rect">
            <a:avLst/>
          </a:prstGeom>
          <a:ln w="0">
            <a:noFill/>
          </a:ln>
        </p:spPr>
      </p:pic>
      <p:sp>
        <p:nvSpPr>
          <p:cNvPr id="168" name="Rectangl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69" name="Picture 3" descr=""/>
          <p:cNvPicPr/>
          <p:nvPr/>
        </p:nvPicPr>
        <p:blipFill>
          <a:blip r:embed="rId2"/>
          <a:stretch/>
        </p:blipFill>
        <p:spPr>
          <a:xfrm>
            <a:off x="5715000" y="3143160"/>
            <a:ext cx="1428480" cy="571320"/>
          </a:xfrm>
          <a:prstGeom prst="rect">
            <a:avLst/>
          </a:prstGeom>
          <a:ln w="0">
            <a:noFill/>
          </a:ln>
        </p:spPr>
      </p:pic>
      <p:sp>
        <p:nvSpPr>
          <p:cNvPr id="170" name="Rectangle 6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1" name="Picture 5" descr=""/>
          <p:cNvPicPr/>
          <p:nvPr/>
        </p:nvPicPr>
        <p:blipFill>
          <a:blip r:embed="rId3"/>
          <a:stretch/>
        </p:blipFill>
        <p:spPr>
          <a:xfrm>
            <a:off x="2857320" y="3786120"/>
            <a:ext cx="1162440" cy="510480"/>
          </a:xfrm>
          <a:prstGeom prst="rect">
            <a:avLst/>
          </a:prstGeom>
          <a:ln w="0">
            <a:noFill/>
          </a:ln>
        </p:spPr>
      </p:pic>
      <p:sp>
        <p:nvSpPr>
          <p:cNvPr id="172" name="Rectangle 8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3" name="Picture 7" descr=""/>
          <p:cNvPicPr/>
          <p:nvPr/>
        </p:nvPicPr>
        <p:blipFill>
          <a:blip r:embed="rId4"/>
          <a:stretch/>
        </p:blipFill>
        <p:spPr>
          <a:xfrm>
            <a:off x="5072040" y="3786120"/>
            <a:ext cx="1071360" cy="504000"/>
          </a:xfrm>
          <a:prstGeom prst="rect">
            <a:avLst/>
          </a:prstGeom>
          <a:ln w="0">
            <a:noFill/>
          </a:ln>
        </p:spPr>
      </p:pic>
      <p:sp>
        <p:nvSpPr>
          <p:cNvPr id="174" name="Rectangle 10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5" name="Picture 9" descr=""/>
          <p:cNvPicPr/>
          <p:nvPr/>
        </p:nvPicPr>
        <p:blipFill>
          <a:blip r:embed="rId5"/>
          <a:stretch/>
        </p:blipFill>
        <p:spPr>
          <a:xfrm>
            <a:off x="1785960" y="4805640"/>
            <a:ext cx="2285640" cy="557280"/>
          </a:xfrm>
          <a:prstGeom prst="rect">
            <a:avLst/>
          </a:prstGeom>
          <a:ln w="0">
            <a:noFill/>
          </a:ln>
        </p:spPr>
      </p:pic>
    </p:spTree>
  </p:cSld>
  <p:transition>
    <p:wedg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 descr="G:\i.jpg"/>
          <p:cNvPicPr/>
          <p:nvPr/>
        </p:nvPicPr>
        <p:blipFill>
          <a:blip r:embed="rId1"/>
          <a:stretch/>
        </p:blipFill>
        <p:spPr>
          <a:xfrm>
            <a:off x="3000240" y="5072040"/>
            <a:ext cx="1018800" cy="166140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2" descr="G:\i (1).jpg"/>
          <p:cNvPicPr/>
          <p:nvPr/>
        </p:nvPicPr>
        <p:blipFill>
          <a:blip r:embed="rId2"/>
          <a:stretch/>
        </p:blipFill>
        <p:spPr>
          <a:xfrm>
            <a:off x="7429680" y="514368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42960" y="214200"/>
            <a:ext cx="7886520" cy="78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4556" lnSpcReduction="20000"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10 РАУНД. Экспериментальный</a:t>
            </a:r>
            <a:br>
              <a:rPr sz="3600"/>
            </a:b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9" name="Rectangle 1"/>
          <p:cNvSpPr/>
          <p:nvPr/>
        </p:nvSpPr>
        <p:spPr>
          <a:xfrm>
            <a:off x="142920" y="810000"/>
            <a:ext cx="8786520" cy="4782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  <a:ea typeface="Calibri"/>
              </a:rPr>
              <a:t>Как можно точнее определите внешний диаметр тонкой трубочки. Опишите порядок своих действий.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4400" spc="-1" strike="noStrike">
                <a:solidFill>
                  <a:schemeClr val="dk1"/>
                </a:solidFill>
                <a:latin typeface="Times New Roman"/>
                <a:ea typeface="Calibri"/>
              </a:rPr>
              <a:t>Оборудование: тонкая трубочка, миллиметровая бумага, карандаш</a:t>
            </a:r>
            <a:r>
              <a:rPr b="1" lang="ru-RU" sz="44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diamond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42960" y="0"/>
            <a:ext cx="7886520" cy="78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4556" lnSpcReduction="20000"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10 РАУНД. Экспериментальный</a:t>
            </a:r>
            <a:br>
              <a:rPr sz="3600"/>
            </a:b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1" name="Rectangle 1"/>
          <p:cNvSpPr/>
          <p:nvPr/>
        </p:nvSpPr>
        <p:spPr>
          <a:xfrm>
            <a:off x="142920" y="530640"/>
            <a:ext cx="8857800" cy="6432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i="1" lang="ru-RU" sz="3200" spc="-1" strike="noStrike">
                <a:solidFill>
                  <a:schemeClr val="dk1"/>
                </a:solidFill>
                <a:latin typeface="Calibri"/>
              </a:rPr>
              <a:t>Решение:</a:t>
            </a: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Сделаем на трубочке карандашную пометку и, расположив трубочку на мм бумаге так, чтобы эта пометка совпала с делением на бумаге, прокатим трубочку по ней, сделав не менее 10 оборотов.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Измерим расстояние, пройденное прокатывающейся трубочкой по мм бумаге. Разделив это расстояние на число оборотов, получим длину одного оборота, равную окружности, ограничивающей трубочку.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Используя формулу длины окружности         , находим диаметр трубочки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3" name="Picture 1" descr=""/>
          <p:cNvPicPr/>
          <p:nvPr/>
        </p:nvPicPr>
        <p:blipFill>
          <a:blip r:embed="rId1"/>
          <a:stretch/>
        </p:blipFill>
        <p:spPr>
          <a:xfrm>
            <a:off x="7358040" y="6000840"/>
            <a:ext cx="1776960" cy="375840"/>
          </a:xfrm>
          <a:prstGeom prst="rect">
            <a:avLst/>
          </a:prstGeom>
          <a:ln w="0">
            <a:noFill/>
          </a:ln>
        </p:spPr>
      </p:pic>
      <p:sp>
        <p:nvSpPr>
          <p:cNvPr id="184" name="Rectangle 4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60" bIns="360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transition spd="med">
    <p:diamond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3" descr="G:\sova.jpg"/>
          <p:cNvPicPr/>
          <p:nvPr/>
        </p:nvPicPr>
        <p:blipFill>
          <a:blip r:embed="rId1"/>
          <a:stretch/>
        </p:blipFill>
        <p:spPr>
          <a:xfrm>
            <a:off x="4956120" y="428760"/>
            <a:ext cx="4187520" cy="600048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42920" y="0"/>
            <a:ext cx="5786280" cy="664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chemeClr val="dk1"/>
                </a:solidFill>
                <a:latin typeface="Calibri Light"/>
              </a:rPr>
              <a:t>ВЕКА СТОИТ ЗЕМНАЯ ТВЕРДЬ,</a:t>
            </a:r>
            <a:br>
              <a:rPr sz="5400"/>
            </a:br>
            <a:r>
              <a:rPr b="1" lang="ru-RU" sz="5400" spc="-1" strike="noStrike">
                <a:solidFill>
                  <a:schemeClr val="dk1"/>
                </a:solidFill>
                <a:latin typeface="Calibri Light"/>
              </a:rPr>
              <a:t>НА НЕЙ ВСЕГО ВАЖНЕЕ РАЗУМ!</a:t>
            </a:r>
            <a:br>
              <a:rPr sz="5400"/>
            </a:br>
            <a:r>
              <a:rPr b="1" lang="ru-RU" sz="5400" spc="-1" strike="noStrike">
                <a:solidFill>
                  <a:schemeClr val="dk1"/>
                </a:solidFill>
                <a:latin typeface="Calibri Light"/>
              </a:rPr>
              <a:t>МОЗГОВ ТЫ МОЖЕШЬ НЕ ИМЕТЬ,</a:t>
            </a:r>
            <a:br>
              <a:rPr sz="5400"/>
            </a:br>
            <a:r>
              <a:rPr b="1" lang="ru-RU" sz="5400" spc="-1" strike="noStrike">
                <a:solidFill>
                  <a:schemeClr val="dk1"/>
                </a:solidFill>
                <a:latin typeface="Calibri Light"/>
              </a:rPr>
              <a:t>НО ФИЗИКУ УЧИТЬ ОБЯЗАН!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71320" y="1143000"/>
            <a:ext cx="8214840" cy="542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 чем идет речь:</a:t>
            </a:r>
            <a:br>
              <a:rPr sz="4400"/>
            </a:b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1.Тело с решеткой внутри –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2.Хаотичное вещество –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3. «Объевшийся» газ –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4. Янтарное явление –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5. Вещество, 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освободившее заряды –</a:t>
            </a:r>
            <a:br>
              <a:rPr sz="40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Rectangle 2"/>
          <p:cNvSpPr/>
          <p:nvPr/>
        </p:nvSpPr>
        <p:spPr>
          <a:xfrm>
            <a:off x="142920" y="-309600"/>
            <a:ext cx="9223200" cy="1797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304560" bIns="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365f91"/>
                </a:solidFill>
                <a:latin typeface="Cambria"/>
                <a:ea typeface="Times New Roman"/>
              </a:rPr>
              <a:t>                                        </a:t>
            </a: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1 РАУНД. Шуточный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WordArt 1"/>
          <p:cNvSpPr txBox="1"/>
          <p:nvPr/>
        </p:nvSpPr>
        <p:spPr>
          <a:xfrm>
            <a:off x="571320" y="1143000"/>
            <a:ext cx="7857720" cy="2714400"/>
          </a:xfrm>
          <a:prstGeom prst="rect">
            <a:avLst/>
          </a:prstGeom>
        </p:spPr>
        <p:txBody>
          <a:bodyPr wrap="none" lIns="90000" rIns="90000" tIns="45000" bIns="45000" anchor="ctr">
            <a:prstTxWarp prst="textPlain">
              <a:avLst>
                <a:gd name="adj" fmla="val 50000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endParaRPr b="0" lang="ru-RU" sz="3600" spc="-1" strike="noStrike">
              <a:ln w="0">
                <a:noFill/>
              </a:ln>
              <a:noFill/>
              <a:latin typeface="Arial Black"/>
            </a:endParaRPr>
          </a:p>
        </p:txBody>
      </p:sp>
      <p:pic>
        <p:nvPicPr>
          <p:cNvPr id="102" name="Picture 3" descr="G:\i.jpg"/>
          <p:cNvPicPr/>
          <p:nvPr/>
        </p:nvPicPr>
        <p:blipFill>
          <a:blip r:embed="rId1"/>
          <a:stretch/>
        </p:blipFill>
        <p:spPr>
          <a:xfrm>
            <a:off x="0" y="3357720"/>
            <a:ext cx="1845360" cy="300924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42920" y="1143000"/>
            <a:ext cx="8786520" cy="5714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br>
              <a:rPr sz="4400"/>
            </a:b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1.Тело с решеткой внутри – </a:t>
            </a:r>
            <a:r>
              <a:rPr b="1" i="1" lang="ru-RU" sz="4400" spc="-1" strike="noStrike">
                <a:solidFill>
                  <a:schemeClr val="dk1"/>
                </a:solidFill>
                <a:latin typeface="Calibri Light"/>
              </a:rPr>
              <a:t>кристалл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2.Хаотичное вещество – </a:t>
            </a:r>
            <a:r>
              <a:rPr b="1" i="1" lang="ru-RU" sz="4400" spc="-1" strike="noStrike">
                <a:solidFill>
                  <a:schemeClr val="dk1"/>
                </a:solidFill>
                <a:latin typeface="Calibri Light"/>
              </a:rPr>
              <a:t>газ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3. «Объевшийся» газ – </a:t>
            </a:r>
            <a:r>
              <a:rPr b="1" i="1" lang="ru-RU" sz="4400" spc="-1" strike="noStrike">
                <a:solidFill>
                  <a:schemeClr val="dk1"/>
                </a:solidFill>
                <a:latin typeface="Calibri Light"/>
              </a:rPr>
              <a:t>насыщенный пар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4. Янтарное явление – </a:t>
            </a:r>
            <a:r>
              <a:rPr b="1" i="1" lang="ru-RU" sz="4400" spc="-1" strike="noStrike">
                <a:solidFill>
                  <a:schemeClr val="dk1"/>
                </a:solidFill>
                <a:latin typeface="Calibri Light"/>
              </a:rPr>
              <a:t>электризация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5. Вещество, 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освободившее заряды – </a:t>
            </a:r>
            <a:r>
              <a:rPr b="1" i="1" lang="ru-RU" sz="4400" spc="-1" strike="noStrike">
                <a:solidFill>
                  <a:schemeClr val="dk1"/>
                </a:solidFill>
                <a:latin typeface="Calibri Light"/>
              </a:rPr>
              <a:t>проводник</a:t>
            </a:r>
            <a:br>
              <a:rPr sz="40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4" name="Rectangle 2"/>
          <p:cNvSpPr/>
          <p:nvPr/>
        </p:nvSpPr>
        <p:spPr>
          <a:xfrm>
            <a:off x="0" y="-298440"/>
            <a:ext cx="9223200" cy="1797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tIns="304560" bIns="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365f91"/>
                </a:solidFill>
                <a:latin typeface="Cambria"/>
                <a:ea typeface="Times New Roman"/>
              </a:rPr>
              <a:t>                                        </a:t>
            </a: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1 РАУНД. Шуточный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newsflash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"/>
          <p:cNvSpPr/>
          <p:nvPr/>
        </p:nvSpPr>
        <p:spPr>
          <a:xfrm>
            <a:off x="142920" y="220680"/>
            <a:ext cx="8429400" cy="1309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1828800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2 РАУНД. Четвертый -     лишний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2"/>
          <p:cNvSpPr/>
          <p:nvPr/>
        </p:nvSpPr>
        <p:spPr>
          <a:xfrm>
            <a:off x="0" y="0"/>
            <a:ext cx="645840" cy="538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marL="457200" defTabSz="9144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ctangl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09" name="Таблица 15"/>
          <p:cNvGraphicFramePr/>
          <p:nvPr/>
        </p:nvGraphicFramePr>
        <p:xfrm>
          <a:off x="1214280" y="785880"/>
          <a:ext cx="537840" cy="2228760"/>
        </p:xfrm>
        <a:graphic>
          <a:graphicData uri="http://schemas.openxmlformats.org/drawingml/2006/table">
            <a:tbl>
              <a:tblPr/>
              <a:tblGrid>
                <a:gridCol w="538200"/>
              </a:tblGrid>
              <a:tr h="2228760"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0" name="Picture 3" descr="G:\i.jpg"/>
          <p:cNvPicPr/>
          <p:nvPr/>
        </p:nvPicPr>
        <p:blipFill>
          <a:blip r:embed="rId1"/>
          <a:stretch/>
        </p:blipFill>
        <p:spPr>
          <a:xfrm>
            <a:off x="0" y="0"/>
            <a:ext cx="1907280" cy="3109680"/>
          </a:xfrm>
          <a:prstGeom prst="rect">
            <a:avLst/>
          </a:prstGeom>
          <a:ln w="0">
            <a:noFill/>
          </a:ln>
        </p:spPr>
      </p:pic>
      <p:sp>
        <p:nvSpPr>
          <p:cNvPr id="111" name="Rectangle 1"/>
          <p:cNvSpPr/>
          <p:nvPr/>
        </p:nvSpPr>
        <p:spPr>
          <a:xfrm>
            <a:off x="0" y="1667520"/>
            <a:ext cx="9143640" cy="5028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В каждой группе слов 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0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одно лишнее.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1.Амперметр, вольтметр, барометр, омметр.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2.Протон, отрицательный ион, нейтрон,</a:t>
            </a:r>
            <a:r>
              <a:rPr b="1" lang="ru-RU" sz="36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положительный ион.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3.А.М.Ампер, Пифагор, Г.Ом, А.Вольта.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4.Фарфор, медь, резина, стекло.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5. Мощность, количество теплоты, сила тока, плавление.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heel spokes="8"/>
  </p:transition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"/>
          <p:cNvSpPr/>
          <p:nvPr/>
        </p:nvSpPr>
        <p:spPr>
          <a:xfrm>
            <a:off x="142920" y="220680"/>
            <a:ext cx="8429400" cy="1309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1828800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2 РАУНД. Четвертый -     лишний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Rectangle 2"/>
          <p:cNvSpPr/>
          <p:nvPr/>
        </p:nvSpPr>
        <p:spPr>
          <a:xfrm>
            <a:off x="0" y="0"/>
            <a:ext cx="645840" cy="538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marL="457200" defTabSz="9144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ctangl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16" name="Таблица 15"/>
          <p:cNvGraphicFramePr/>
          <p:nvPr/>
        </p:nvGraphicFramePr>
        <p:xfrm>
          <a:off x="1214280" y="785880"/>
          <a:ext cx="537840" cy="2228760"/>
        </p:xfrm>
        <a:graphic>
          <a:graphicData uri="http://schemas.openxmlformats.org/drawingml/2006/table">
            <a:tbl>
              <a:tblPr/>
              <a:tblGrid>
                <a:gridCol w="538200"/>
              </a:tblGrid>
              <a:tr h="2228760"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7" name="Picture 3" descr="G:\i.jpg"/>
          <p:cNvPicPr/>
          <p:nvPr/>
        </p:nvPicPr>
        <p:blipFill>
          <a:blip r:embed="rId1"/>
          <a:stretch/>
        </p:blipFill>
        <p:spPr>
          <a:xfrm>
            <a:off x="0" y="0"/>
            <a:ext cx="1907280" cy="310968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1"/>
          <p:cNvSpPr/>
          <p:nvPr/>
        </p:nvSpPr>
        <p:spPr>
          <a:xfrm>
            <a:off x="0" y="1667520"/>
            <a:ext cx="9143640" cy="5028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В каждой группе слов 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  <a:ea typeface="Calibri"/>
              </a:rPr>
              <a:t>–</a:t>
            </a:r>
            <a:r>
              <a:rPr b="0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одно лишнее.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1.Амперметр, вольтметр, </a:t>
            </a:r>
            <a:r>
              <a:rPr b="1" i="1" lang="ru-RU" sz="3600" spc="-1" strike="noStrike" u="sng">
                <a:solidFill>
                  <a:schemeClr val="dk1"/>
                </a:solidFill>
                <a:uFillTx/>
                <a:latin typeface="Times New Roman"/>
                <a:ea typeface="Calibri"/>
              </a:rPr>
              <a:t>барометр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омметр.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2.Протон, отрицательный ион, </a:t>
            </a:r>
            <a:r>
              <a:rPr b="1" i="1" lang="ru-RU" sz="3600" spc="-1" strike="noStrike" u="sng">
                <a:solidFill>
                  <a:schemeClr val="dk1"/>
                </a:solidFill>
                <a:uFillTx/>
                <a:latin typeface="Times New Roman"/>
                <a:ea typeface="Calibri"/>
              </a:rPr>
              <a:t>нейтрон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</a:t>
            </a:r>
            <a:r>
              <a:rPr b="1" lang="ru-RU" sz="3600" spc="-1" strike="noStrike">
                <a:solidFill>
                  <a:schemeClr val="dk1"/>
                </a:solidFill>
                <a:latin typeface="Calibri"/>
                <a:ea typeface="Calibri"/>
              </a:rPr>
              <a:t> 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положительный ион.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3.А.М.Ампер, </a:t>
            </a:r>
            <a:r>
              <a:rPr b="1" i="1" lang="ru-RU" sz="3600" spc="-1" strike="noStrike" u="sng">
                <a:solidFill>
                  <a:schemeClr val="dk1"/>
                </a:solidFill>
                <a:uFillTx/>
                <a:latin typeface="Times New Roman"/>
                <a:ea typeface="Calibri"/>
              </a:rPr>
              <a:t>Пифагор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Г.Ом, А.Вольта.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4.Фарфор, </a:t>
            </a:r>
            <a:r>
              <a:rPr b="1" i="1" lang="ru-RU" sz="3600" spc="-1" strike="noStrike" u="sng">
                <a:solidFill>
                  <a:schemeClr val="dk1"/>
                </a:solidFill>
                <a:uFillTx/>
                <a:latin typeface="Times New Roman"/>
                <a:ea typeface="Calibri"/>
              </a:rPr>
              <a:t>медь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, резина, стекло.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5. Мощность, количество теплоты, сила тока, </a:t>
            </a:r>
            <a:r>
              <a:rPr b="1" i="1" lang="ru-RU" sz="3600" spc="-1" strike="noStrike" u="sng">
                <a:solidFill>
                  <a:schemeClr val="dk1"/>
                </a:solidFill>
                <a:uFillTx/>
                <a:latin typeface="Times New Roman"/>
                <a:ea typeface="Calibri"/>
              </a:rPr>
              <a:t>плавление</a:t>
            </a: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heel spokes="8"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G:\i (1).jpg"/>
          <p:cNvPicPr/>
          <p:nvPr/>
        </p:nvPicPr>
        <p:blipFill>
          <a:blip r:embed="rId1"/>
          <a:stretch/>
        </p:blipFill>
        <p:spPr>
          <a:xfrm>
            <a:off x="7215120" y="514368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784720" cy="102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3 РАУНД. Кто он?</a:t>
            </a:r>
            <a:br>
              <a:rPr sz="4000"/>
            </a:b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Прямоугольник 4"/>
          <p:cNvSpPr/>
          <p:nvPr/>
        </p:nvSpPr>
        <p:spPr>
          <a:xfrm>
            <a:off x="214200" y="1000080"/>
            <a:ext cx="8643600" cy="50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algn="just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Он обнаружил, что высота столба ртути в перевернутой вверх дном трубке не зависит ни от формы трубки, ни от ее наклона.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Он выяснил, что на уровне моря высота ртутного столба всегда около 760 мм.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Он предположил, что столб жидкости в перевернутой вверх дном трубке уравновешивается давлением воздуха.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indent="-216000" algn="just" defTabSz="9144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Он открыл атмосферное давление.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4647960" cy="502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6377" lnSpcReduction="10000"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Эванджелиста Торричелли, итальянский математик и физик, автор концепции атмосферного давления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3" name="Picture 10" descr="toricheli"/>
          <p:cNvPicPr/>
          <p:nvPr/>
        </p:nvPicPr>
        <p:blipFill>
          <a:blip r:embed="rId1"/>
          <a:stretch/>
        </p:blipFill>
        <p:spPr>
          <a:xfrm>
            <a:off x="4876920" y="762120"/>
            <a:ext cx="3951000" cy="5333760"/>
          </a:xfrm>
          <a:prstGeom prst="rect">
            <a:avLst/>
          </a:prstGeom>
          <a:ln w="9525">
            <a:noFill/>
          </a:ln>
        </p:spPr>
      </p:pic>
      <p:sp>
        <p:nvSpPr>
          <p:cNvPr id="124" name="Управляющая кнопка: домой 3">
            <a:hlinkClick r:id="rId2" action="ppaction://hlinksldjump"/>
          </p:cNvPr>
          <p:cNvSpPr/>
          <p:nvPr/>
        </p:nvSpPr>
        <p:spPr>
          <a:xfrm>
            <a:off x="7452360" y="6237360"/>
            <a:ext cx="791640" cy="431640"/>
          </a:xfrm>
          <a:prstGeom prst="actionButtonHom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5" name="Прямоугольник 4"/>
          <p:cNvSpPr/>
          <p:nvPr/>
        </p:nvSpPr>
        <p:spPr>
          <a:xfrm>
            <a:off x="571320" y="214200"/>
            <a:ext cx="4571640" cy="15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3 РАУНД. Кто он?</a:t>
            </a:r>
            <a:br>
              <a:rPr sz="1800"/>
            </a:b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71320" y="214200"/>
            <a:ext cx="7886520" cy="85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ff0000"/>
                </a:solidFill>
                <a:latin typeface="Cambria"/>
                <a:ea typeface="Times New Roman"/>
              </a:rPr>
              <a:t>4 РАУНД. Формулы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7" name="Прямоугольник 14"/>
          <p:cNvSpPr/>
          <p:nvPr/>
        </p:nvSpPr>
        <p:spPr>
          <a:xfrm>
            <a:off x="142920" y="928800"/>
            <a:ext cx="885780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Calibri"/>
              </a:rPr>
              <a:t>В известные вам формулы вместо многоточия поставьте правильную физическую величину и напишите ее название.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8" name="Таблица 15"/>
          <p:cNvGraphicFramePr/>
          <p:nvPr/>
        </p:nvGraphicFramePr>
        <p:xfrm>
          <a:off x="357120" y="2428920"/>
          <a:ext cx="8572320" cy="4286160"/>
        </p:xfrm>
        <a:graphic>
          <a:graphicData uri="http://schemas.openxmlformats.org/drawingml/2006/table">
            <a:tbl>
              <a:tblPr/>
              <a:tblGrid>
                <a:gridCol w="2315520"/>
                <a:gridCol w="3684960"/>
                <a:gridCol w="2571480"/>
              </a:tblGrid>
              <a:tr h="2302920">
                <a:tc>
                  <a:txBody>
                    <a:bodyPr lIns="62640" rIns="62640" tIns="3960" bIns="0" anchor="t">
                      <a:noAutofit/>
                    </a:bodyPr>
                    <a:p>
                      <a:endParaRPr b="0" lang="ru-RU" sz="10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640" rIns="62640" tIns="3960" bIns="0" anchor="t">
                      <a:noAutofit/>
                    </a:bodyPr>
                    <a:p>
                      <a:endParaRPr b="0" lang="ru-RU" sz="1600" spc="-1" strike="noStrike">
                        <a:solidFill>
                          <a:schemeClr val="dk1"/>
                        </a:solidFill>
                        <a:latin typeface="Arial"/>
                        <a:ea typeface="Times New Roman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640" rIns="62640" tIns="396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0" lang="ru-RU" sz="2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983240">
                <a:tc>
                  <a:txBody>
                    <a:bodyPr lIns="62640" rIns="62640" tIns="3960" bIns="0" anchor="t">
                      <a:noAutofit/>
                    </a:bodyPr>
                    <a:p>
                      <a:pPr marL="54720" algn="ctr" defTabSz="685800">
                        <a:lnSpc>
                          <a:spcPct val="115000"/>
                        </a:lnSpc>
                      </a:pPr>
                      <a:r>
                        <a:rPr b="1" lang="ru-RU" sz="26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endParaRPr b="0" lang="ru-RU" sz="2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62640" rIns="62640" tIns="3960" bIns="0" anchor="t">
                      <a:noAutofit/>
                    </a:bodyPr>
                    <a:p>
                      <a:endParaRPr b="0" lang="ru-RU" sz="10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2640" marR="626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129" name="Picture 11" descr=""/>
          <p:cNvPicPr/>
          <p:nvPr/>
        </p:nvPicPr>
        <p:blipFill>
          <a:blip r:embed="rId1"/>
          <a:stretch/>
        </p:blipFill>
        <p:spPr>
          <a:xfrm>
            <a:off x="857160" y="3000240"/>
            <a:ext cx="1431720" cy="96012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0" descr=""/>
          <p:cNvPicPr/>
          <p:nvPr/>
        </p:nvPicPr>
        <p:blipFill>
          <a:blip r:embed="rId2"/>
          <a:stretch/>
        </p:blipFill>
        <p:spPr>
          <a:xfrm>
            <a:off x="3929040" y="2928960"/>
            <a:ext cx="1363320" cy="11044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9" descr=""/>
          <p:cNvPicPr/>
          <p:nvPr/>
        </p:nvPicPr>
        <p:blipFill>
          <a:blip r:embed="rId3"/>
          <a:stretch/>
        </p:blipFill>
        <p:spPr>
          <a:xfrm>
            <a:off x="6858000" y="2928960"/>
            <a:ext cx="1817640" cy="11426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8" descr=""/>
          <p:cNvPicPr/>
          <p:nvPr/>
        </p:nvPicPr>
        <p:blipFill>
          <a:blip r:embed="rId4"/>
          <a:stretch/>
        </p:blipFill>
        <p:spPr>
          <a:xfrm>
            <a:off x="714240" y="5214960"/>
            <a:ext cx="1623600" cy="104724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7" descr=""/>
          <p:cNvPicPr/>
          <p:nvPr/>
        </p:nvPicPr>
        <p:blipFill>
          <a:blip r:embed="rId5"/>
          <a:stretch/>
        </p:blipFill>
        <p:spPr>
          <a:xfrm>
            <a:off x="3857760" y="5357880"/>
            <a:ext cx="4240080" cy="71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Application>LibreOffice/7.6.4.1$Linux_X86_64 LibreOffice_project/60$Build-1</Application>
  <AppVersion>15.0000</AppVersion>
  <Words>837</Words>
  <Paragraphs>131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2008-12-01T16:53:57Z</dcterms:created>
  <dc:creator>Елена</dc:creator>
  <dc:description/>
  <dc:language>ru-RU</dc:language>
  <cp:lastModifiedBy/>
  <dcterms:modified xsi:type="dcterms:W3CDTF">2024-02-13T10:56:26Z</dcterms:modified>
  <cp:revision>91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4</vt:i4>
  </property>
  <property fmtid="{D5CDD505-2E9C-101B-9397-08002B2CF9AE}" pid="4" name="PresentationFormat">
    <vt:lpwstr>Экран (4:3)</vt:lpwstr>
  </property>
  <property fmtid="{D5CDD505-2E9C-101B-9397-08002B2CF9AE}" pid="5" name="Slides">
    <vt:i4>22</vt:i4>
  </property>
</Properties>
</file>